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1" r:id="rId4"/>
    <p:sldId id="258" r:id="rId5"/>
    <p:sldId id="259" r:id="rId6"/>
    <p:sldId id="257" r:id="rId7"/>
    <p:sldId id="260" r:id="rId8"/>
    <p:sldId id="263" r:id="rId9"/>
    <p:sldId id="264" r:id="rId10"/>
    <p:sldId id="265" r:id="rId11"/>
    <p:sldId id="270" r:id="rId12"/>
    <p:sldId id="272" r:id="rId13"/>
    <p:sldId id="266" r:id="rId14"/>
    <p:sldId id="268" r:id="rId15"/>
    <p:sldId id="267" r:id="rId16"/>
    <p:sldId id="273" r:id="rId17"/>
    <p:sldId id="274" r:id="rId18"/>
    <p:sldId id="275" r:id="rId19"/>
    <p:sldId id="278" r:id="rId20"/>
    <p:sldId id="279" r:id="rId21"/>
    <p:sldId id="271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0CDBB-A7FA-F644-A4A9-413AE0BE57A7}" type="datetimeFigureOut">
              <a:rPr lang="en-AU" smtClean="0"/>
              <a:t>10/5/19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E090A-AA07-164B-A20E-B8F81DEAB2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595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E090A-AA07-164B-A20E-B8F81DEAB2B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008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E8BD-319C-CF4D-A636-7AF6C6F34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6E1F5-4AF4-BD47-9361-5902A4EF3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41F25-81EE-4E4E-801F-6563499E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8059-C33B-C142-A6A6-FF060B57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13363-11EF-3C47-BF15-F3588873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79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1AED-F89F-DF43-A488-B2C642C3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964E3-4FC1-A649-9972-73FA07F08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F420-66BE-A04D-A6A6-357BFEC9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6D2BD-93B4-5C45-98C5-9A942C90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3B1ED-F0CE-4B4A-9697-AF418BC0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067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F7F31-4DD8-E842-942A-CA7D5CE67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23A56-9AA7-894F-8672-D542130C0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D3F4-47E5-2841-85C1-EC228ED3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288D2-E44C-D54A-AE72-C44A80FD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2171E-6A0E-FC48-9CE8-57FF9FD6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380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5589-1200-A44A-9ADC-76270655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A51C-39E2-6F48-A4D0-17CCFFC8B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682FA-AD2D-2845-9FC6-B0D238290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218FF-35A5-784A-AFA7-EFC58C05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B68D1-595E-1E4A-A7B3-06EFC341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733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932B-3A1B-5745-B851-3203B4F4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A6C59-0C2F-9947-A067-BD7FDF222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10A3C-2211-4C4E-947C-2DD1F413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A3DA1-4AEC-D246-A455-4C8E3CE5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A6C42-1908-D146-BDAA-EFC8DBD1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83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368C-A483-F744-92C7-73F42C16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A4D8-0AFD-2F44-9037-4351F8491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60CB2-4F93-0146-92BC-B73DF88FC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582F2-8F7C-274A-9B18-DF908B8B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50472-EE48-FB4F-9AC9-A14C8368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FE452-0790-4040-B49B-1DD91AAF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210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F1EA-7A0C-D34D-B21E-546ADD5C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A96C1-4C34-9C41-A324-458EAEA5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846EA-D374-C544-BC3F-313EB0B06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90110-A002-CA48-B8D3-A19319795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7D7A26-D133-434E-9734-29E1D1B90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DD4DB-6C98-534B-8EAC-70ED5AED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A1F83-D948-BE46-B053-6D79FB69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E06A7F-E599-2F4A-B80B-DA6642E2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020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E33D-AE08-784D-9A4A-11B040A6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74555-F29D-8D49-A155-18F1C6860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EE24F-5CA2-C74D-87EF-FD4A3F27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BA505-6A61-264F-A88F-0972945E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42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E7E6D-67BA-EB46-8883-25588B92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EF79B-7627-E845-ABC2-764D243C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5BA78-AF6E-2042-9633-21186795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50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A887-4152-2542-9818-34820946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96840-D45F-2545-9A46-08424ACEC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C801B-7688-3147-8C20-90C8F015D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23F70-51D2-8749-846E-B38F80CC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1BDF9-8A50-014E-B622-B9C2D615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F499A-28EB-CC4C-AC9B-45783E76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940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4EA5-76ED-D54D-9BBE-4477A92C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7E95B4-D66B-3A4C-8586-C845BDFB1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7ED53-1A66-484F-AFDF-23F93C6D4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D1111-2B14-8749-B6CD-A0B81136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07214-08EF-9249-BFF6-C8951786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B3539-DD38-A249-A8B7-8EEBCCB1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9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34FEA-77A6-D94E-A472-4FAF7F2B0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48B3B-5FC2-C844-A4FF-56E3B0CA4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2BBD5-CE80-8B4B-BE79-E0C038759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58166-03B7-D14F-B3FC-321249BA45A3}" type="datetimeFigureOut">
              <a:rPr lang="en-AU" smtClean="0"/>
              <a:t>10/5/19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19E92-0529-764C-A0E2-7C595D4D0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D12A-E71D-864D-914F-F26B4F755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00BFC-0C21-9642-8076-8088F39780D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732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2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A70D-0C04-7C4A-B4DE-7AD406FCF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Solid state NMR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06E1C-66BF-5549-BD9F-BA141D992A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CHEM 3013 HPO</a:t>
            </a:r>
          </a:p>
        </p:txBody>
      </p:sp>
    </p:spTree>
    <p:extLst>
      <p:ext uri="{BB962C8B-B14F-4D97-AF65-F5344CB8AC3E}">
        <p14:creationId xmlns:p14="http://schemas.microsoft.com/office/powerpoint/2010/main" val="324518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75E7-3470-BC41-8D47-E6BFD59D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Quadrupole coupling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A7519-BCF9-684D-858A-DAB6D562A1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191" y="204242"/>
            <a:ext cx="4432809" cy="267765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27488E9-F344-FF46-881D-5342EAE0AEEA}"/>
              </a:ext>
            </a:extLst>
          </p:cNvPr>
          <p:cNvSpPr/>
          <p:nvPr/>
        </p:nvSpPr>
        <p:spPr>
          <a:xfrm>
            <a:off x="1604565" y="2604951"/>
            <a:ext cx="6437461" cy="3643450"/>
          </a:xfrm>
          <a:prstGeom prst="ellipse">
            <a:avLst/>
          </a:prstGeom>
          <a:gradFill flip="none" rotWithShape="1">
            <a:gsLst>
              <a:gs pos="16000">
                <a:srgbClr val="00B0F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20A42D-D7E5-C54E-ACD0-B7F7C3C95D35}"/>
              </a:ext>
            </a:extLst>
          </p:cNvPr>
          <p:cNvCxnSpPr>
            <a:cxnSpLocks/>
          </p:cNvCxnSpPr>
          <p:nvPr/>
        </p:nvCxnSpPr>
        <p:spPr>
          <a:xfrm rot="2044716" flipV="1">
            <a:off x="4823297" y="3489675"/>
            <a:ext cx="0" cy="17248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A25A3E5-1710-4349-A037-0578BB8F84FE}"/>
              </a:ext>
            </a:extLst>
          </p:cNvPr>
          <p:cNvSpPr/>
          <p:nvPr/>
        </p:nvSpPr>
        <p:spPr>
          <a:xfrm rot="2044716">
            <a:off x="4418666" y="4009886"/>
            <a:ext cx="708382" cy="8335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+</a:t>
            </a:r>
          </a:p>
          <a:p>
            <a:pPr algn="ctr"/>
            <a:r>
              <a:rPr lang="en-AU" dirty="0"/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ED030-EF5C-294B-9243-BD2A3F2C1CA4}"/>
              </a:ext>
            </a:extLst>
          </p:cNvPr>
          <p:cNvSpPr txBox="1"/>
          <p:nvPr/>
        </p:nvSpPr>
        <p:spPr>
          <a:xfrm>
            <a:off x="2077547" y="3821365"/>
            <a:ext cx="1820582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F0"/>
                </a:solidFill>
              </a:rPr>
              <a:t>electrons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B52A4E1-F363-8D46-BDB1-D76E970CD1AF}"/>
              </a:ext>
            </a:extLst>
          </p:cNvPr>
          <p:cNvSpPr/>
          <p:nvPr/>
        </p:nvSpPr>
        <p:spPr>
          <a:xfrm>
            <a:off x="3009046" y="2965210"/>
            <a:ext cx="1583720" cy="1032047"/>
          </a:xfrm>
          <a:custGeom>
            <a:avLst/>
            <a:gdLst>
              <a:gd name="connsiteX0" fmla="*/ 488731 w 488731"/>
              <a:gd name="connsiteY0" fmla="*/ 567677 h 567677"/>
              <a:gd name="connsiteX1" fmla="*/ 275896 w 488731"/>
              <a:gd name="connsiteY1" fmla="*/ 118 h 567677"/>
              <a:gd name="connsiteX2" fmla="*/ 0 w 488731"/>
              <a:gd name="connsiteY2" fmla="*/ 528263 h 567677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23203 w 423203"/>
              <a:gd name="connsiteY0" fmla="*/ 567638 h 567638"/>
              <a:gd name="connsiteX1" fmla="*/ 210368 w 423203"/>
              <a:gd name="connsiteY1" fmla="*/ 79 h 567638"/>
              <a:gd name="connsiteX2" fmla="*/ 0 w 423203"/>
              <a:gd name="connsiteY2" fmla="*/ 535280 h 567638"/>
              <a:gd name="connsiteX0" fmla="*/ 423203 w 423203"/>
              <a:gd name="connsiteY0" fmla="*/ 511207 h 511207"/>
              <a:gd name="connsiteX1" fmla="*/ 229480 w 423203"/>
              <a:gd name="connsiteY1" fmla="*/ 99 h 511207"/>
              <a:gd name="connsiteX2" fmla="*/ 0 w 423203"/>
              <a:gd name="connsiteY2" fmla="*/ 478849 h 511207"/>
              <a:gd name="connsiteX0" fmla="*/ 423203 w 423203"/>
              <a:gd name="connsiteY0" fmla="*/ 513139 h 513139"/>
              <a:gd name="connsiteX1" fmla="*/ 229480 w 423203"/>
              <a:gd name="connsiteY1" fmla="*/ 2031 h 513139"/>
              <a:gd name="connsiteX2" fmla="*/ 0 w 423203"/>
              <a:gd name="connsiteY2" fmla="*/ 480781 h 513139"/>
              <a:gd name="connsiteX0" fmla="*/ 601062 w 601062"/>
              <a:gd name="connsiteY0" fmla="*/ 511207 h 511207"/>
              <a:gd name="connsiteX1" fmla="*/ 407339 w 601062"/>
              <a:gd name="connsiteY1" fmla="*/ 99 h 511207"/>
              <a:gd name="connsiteX2" fmla="*/ 0 w 601062"/>
              <a:gd name="connsiteY2" fmla="*/ 478849 h 511207"/>
              <a:gd name="connsiteX0" fmla="*/ 601062 w 601062"/>
              <a:gd name="connsiteY0" fmla="*/ 505864 h 505864"/>
              <a:gd name="connsiteX1" fmla="*/ 337022 w 601062"/>
              <a:gd name="connsiteY1" fmla="*/ 101 h 505864"/>
              <a:gd name="connsiteX2" fmla="*/ 0 w 601062"/>
              <a:gd name="connsiteY2" fmla="*/ 473506 h 505864"/>
              <a:gd name="connsiteX0" fmla="*/ 601062 w 601062"/>
              <a:gd name="connsiteY0" fmla="*/ 506145 h 506145"/>
              <a:gd name="connsiteX1" fmla="*/ 337022 w 601062"/>
              <a:gd name="connsiteY1" fmla="*/ 382 h 506145"/>
              <a:gd name="connsiteX2" fmla="*/ 0 w 601062"/>
              <a:gd name="connsiteY2" fmla="*/ 473787 h 50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062" h="506145">
                <a:moveTo>
                  <a:pt x="601062" y="506145"/>
                </a:moveTo>
                <a:cubicBezTo>
                  <a:pt x="535372" y="225650"/>
                  <a:pt x="478562" y="11120"/>
                  <a:pt x="337022" y="382"/>
                </a:cubicBezTo>
                <a:cubicBezTo>
                  <a:pt x="195482" y="-10356"/>
                  <a:pt x="4388" y="206430"/>
                  <a:pt x="0" y="473787"/>
                </a:cubicBezTo>
              </a:path>
            </a:pathLst>
          </a:custGeom>
          <a:noFill/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5EF126-A88D-D84C-AFC1-45F89706A59E}"/>
              </a:ext>
            </a:extLst>
          </p:cNvPr>
          <p:cNvSpPr txBox="1"/>
          <p:nvPr/>
        </p:nvSpPr>
        <p:spPr>
          <a:xfrm>
            <a:off x="7991228" y="3727620"/>
            <a:ext cx="38273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Quadrupole coupling is an electric interaction of the non-spherical charge density of a </a:t>
            </a:r>
            <a:r>
              <a:rPr lang="en-AU" sz="2800" dirty="0">
                <a:solidFill>
                  <a:srgbClr val="00B050"/>
                </a:solidFill>
              </a:rPr>
              <a:t>nucleus</a:t>
            </a:r>
            <a:r>
              <a:rPr lang="en-AU" sz="2800" dirty="0"/>
              <a:t> with the </a:t>
            </a:r>
            <a:r>
              <a:rPr lang="en-AU" sz="2800" dirty="0">
                <a:solidFill>
                  <a:srgbClr val="0070C0"/>
                </a:solidFill>
              </a:rPr>
              <a:t>electrons</a:t>
            </a:r>
            <a:r>
              <a:rPr lang="en-AU" sz="2800" dirty="0"/>
              <a:t>. This only applies for spin &gt; 1/2</a:t>
            </a:r>
            <a:endParaRPr lang="en-AU" sz="2800" b="1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F919C5-E165-D242-A3B8-57EF235E3CF3}"/>
              </a:ext>
            </a:extLst>
          </p:cNvPr>
          <p:cNvSpPr/>
          <p:nvPr/>
        </p:nvSpPr>
        <p:spPr>
          <a:xfrm>
            <a:off x="9194383" y="2459248"/>
            <a:ext cx="1538387" cy="341102"/>
          </a:xfrm>
          <a:prstGeom prst="rect">
            <a:avLst/>
          </a:prstGeom>
          <a:solidFill>
            <a:srgbClr val="FFFF00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409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2E22-ED83-1448-9740-FA3C337A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Anisotropic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9CA5-880E-8045-91A3-1FEDBA9B9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0699" cy="4351338"/>
          </a:xfrm>
        </p:spPr>
        <p:txBody>
          <a:bodyPr/>
          <a:lstStyle/>
          <a:p>
            <a:r>
              <a:rPr lang="en-AU" dirty="0"/>
              <a:t>Isotropic: The magnitude is constant over all orientations</a:t>
            </a:r>
          </a:p>
          <a:p>
            <a:endParaRPr lang="en-AU" dirty="0"/>
          </a:p>
          <a:p>
            <a:r>
              <a:rPr lang="en-AU" dirty="0"/>
              <a:t>Anisotropic: The magnitude varies with orientation of the molecule with respect to the external magnetic field.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33B2E-B940-8B48-8FD7-8815C6B79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421" y="1646876"/>
            <a:ext cx="5486400" cy="35642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22967F-2AC0-8D4F-96FE-045DABE50D0C}"/>
              </a:ext>
            </a:extLst>
          </p:cNvPr>
          <p:cNvCxnSpPr/>
          <p:nvPr/>
        </p:nvCxnSpPr>
        <p:spPr>
          <a:xfrm flipV="1">
            <a:off x="4726379" y="2066306"/>
            <a:ext cx="3871356" cy="439388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2C01AB-2C1C-9D48-B303-F720B71A179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438899" y="3978750"/>
            <a:ext cx="807522" cy="248084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B6F8F79-E83E-1D48-BBAB-BE0F35B49552}"/>
              </a:ext>
            </a:extLst>
          </p:cNvPr>
          <p:cNvSpPr/>
          <p:nvPr/>
        </p:nvSpPr>
        <p:spPr>
          <a:xfrm>
            <a:off x="6246421" y="2746376"/>
            <a:ext cx="5486400" cy="2464748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DDA1A8-C150-8940-90BE-D536E01CB6CE}"/>
              </a:ext>
            </a:extLst>
          </p:cNvPr>
          <p:cNvSpPr txBox="1"/>
          <p:nvPr/>
        </p:nvSpPr>
        <p:spPr>
          <a:xfrm>
            <a:off x="6246421" y="5391397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Spherical harmonics (same as molecular orbital theory)</a:t>
            </a:r>
          </a:p>
        </p:txBody>
      </p:sp>
    </p:spTree>
    <p:extLst>
      <p:ext uri="{BB962C8B-B14F-4D97-AF65-F5344CB8AC3E}">
        <p14:creationId xmlns:p14="http://schemas.microsoft.com/office/powerpoint/2010/main" val="17891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05C0-B1B8-BE4E-BE49-72EF5DAC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tensor basis for spatial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6C3EAE-10B4-5844-A20F-A66723FED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79" y="2262073"/>
            <a:ext cx="3662548" cy="4468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80C29-9CA5-D442-A577-E3FB59C2F519}"/>
              </a:ext>
            </a:extLst>
          </p:cNvPr>
          <p:cNvSpPr txBox="1"/>
          <p:nvPr/>
        </p:nvSpPr>
        <p:spPr>
          <a:xfrm>
            <a:off x="838200" y="1642057"/>
            <a:ext cx="390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Fourier decomposition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4C296-18A2-834C-B73F-E6B9F98E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054" y="3218795"/>
            <a:ext cx="22860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07B063-D053-314C-A04A-7E6DD65436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6417" y="2502666"/>
            <a:ext cx="1187532" cy="925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512CFA-3C50-7F47-9F61-052682CFD3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5442" y="3609279"/>
            <a:ext cx="1126178" cy="925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ED4693-EF6C-7C42-9251-A075DD929C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5442" y="4707063"/>
            <a:ext cx="1118507" cy="925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83DD4-3195-D549-B509-5740C38F4A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5140" y="5804847"/>
            <a:ext cx="1208809" cy="925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1DA5E8-0EA6-A644-842F-D4F18DD0C8D5}"/>
              </a:ext>
            </a:extLst>
          </p:cNvPr>
          <p:cNvSpPr txBox="1"/>
          <p:nvPr/>
        </p:nvSpPr>
        <p:spPr>
          <a:xfrm>
            <a:off x="8497400" y="423461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634EF-3B1C-214F-8764-1E4CCBB8E6BD}"/>
              </a:ext>
            </a:extLst>
          </p:cNvPr>
          <p:cNvSpPr txBox="1"/>
          <p:nvPr/>
        </p:nvSpPr>
        <p:spPr>
          <a:xfrm>
            <a:off x="7165026" y="1529763"/>
            <a:ext cx="3900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Spherical harmonic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16B2-8235-804B-803F-B8C14772E20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9205" y="5131105"/>
            <a:ext cx="3015345" cy="16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D731EAC-7E97-AE4C-AAE8-2BCCD4C69C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909" y="4769516"/>
            <a:ext cx="2898120" cy="1964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A48026-AB4E-774A-8161-793385DA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Chemical shift anisotropy (CSA)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E79F4-06E9-6243-A136-5CA46A121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212" cy="4351338"/>
          </a:xfrm>
        </p:spPr>
        <p:txBody>
          <a:bodyPr/>
          <a:lstStyle/>
          <a:p>
            <a:r>
              <a:rPr lang="en-AU" dirty="0"/>
              <a:t>Chemical shift depends on the orientation of the molecular orbitals with respect to the external magnetic field B</a:t>
            </a:r>
            <a:r>
              <a:rPr lang="en-AU" baseline="-25000" dirty="0"/>
              <a:t>0</a:t>
            </a:r>
            <a:r>
              <a:rPr lang="en-AU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F63D8-18EA-8546-ACD5-4375D58A64B3}"/>
              </a:ext>
            </a:extLst>
          </p:cNvPr>
          <p:cNvGrpSpPr/>
          <p:nvPr/>
        </p:nvGrpSpPr>
        <p:grpSpPr>
          <a:xfrm>
            <a:off x="6156495" y="1696419"/>
            <a:ext cx="1750003" cy="3237732"/>
            <a:chOff x="618112" y="2984564"/>
            <a:chExt cx="1228725" cy="2273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F0F3D5-9A2B-5F44-AC23-05F93BBFD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BA9F54-2EE5-5C47-8C16-2D4C87A7FA2C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4DC6C7-0D88-1C43-A695-2051EB60D57B}"/>
              </a:ext>
            </a:extLst>
          </p:cNvPr>
          <p:cNvGrpSpPr/>
          <p:nvPr/>
        </p:nvGrpSpPr>
        <p:grpSpPr>
          <a:xfrm rot="16021186">
            <a:off x="9200714" y="1836675"/>
            <a:ext cx="1678175" cy="3104841"/>
            <a:chOff x="618112" y="2984564"/>
            <a:chExt cx="1228725" cy="22733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84A3C8-9448-A34D-873A-AAC5F4BC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7FF283-ECF9-7640-9156-4C9580C70561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Down Arrow 11">
            <a:extLst>
              <a:ext uri="{FF2B5EF4-FFF2-40B4-BE49-F238E27FC236}">
                <a16:creationId xmlns:a16="http://schemas.microsoft.com/office/drawing/2014/main" id="{2C7F3AEC-27FB-C645-AA04-6A542CE0911F}"/>
              </a:ext>
            </a:extLst>
          </p:cNvPr>
          <p:cNvSpPr/>
          <p:nvPr/>
        </p:nvSpPr>
        <p:spPr>
          <a:xfrm flipV="1">
            <a:off x="661138" y="4590010"/>
            <a:ext cx="365932" cy="16667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6E891-7365-6443-A993-C9700864BC95}"/>
              </a:ext>
            </a:extLst>
          </p:cNvPr>
          <p:cNvSpPr txBox="1"/>
          <p:nvPr/>
        </p:nvSpPr>
        <p:spPr>
          <a:xfrm>
            <a:off x="644301" y="4154632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B</a:t>
            </a:r>
            <a:r>
              <a:rPr lang="en-AU" sz="2400" baseline="-25000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5D92A2-669C-2A48-B86E-18C1E456BB17}"/>
              </a:ext>
            </a:extLst>
          </p:cNvPr>
          <p:cNvSpPr/>
          <p:nvPr/>
        </p:nvSpPr>
        <p:spPr>
          <a:xfrm>
            <a:off x="1204216" y="4196053"/>
            <a:ext cx="4703285" cy="2661947"/>
          </a:xfrm>
          <a:prstGeom prst="ellipse">
            <a:avLst/>
          </a:prstGeom>
          <a:gradFill flip="none" rotWithShape="1">
            <a:gsLst>
              <a:gs pos="16000">
                <a:srgbClr val="00B0F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5EA581-76E5-9843-809A-EC8A40CD842E}"/>
              </a:ext>
            </a:extLst>
          </p:cNvPr>
          <p:cNvGrpSpPr/>
          <p:nvPr/>
        </p:nvGrpSpPr>
        <p:grpSpPr>
          <a:xfrm rot="2044716">
            <a:off x="3251347" y="4842443"/>
            <a:ext cx="609026" cy="1260218"/>
            <a:chOff x="3947759" y="4932855"/>
            <a:chExt cx="521932" cy="108000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460CC1-DC3B-8B4D-B26B-D8C00B589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6DC717-7B48-264F-8701-7AD63484E5C7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23534AF-071C-F649-B781-A904B65C8904}"/>
              </a:ext>
            </a:extLst>
          </p:cNvPr>
          <p:cNvSpPr txBox="1"/>
          <p:nvPr/>
        </p:nvSpPr>
        <p:spPr>
          <a:xfrm>
            <a:off x="1549782" y="5084779"/>
            <a:ext cx="1330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00B0F0"/>
                </a:solidFill>
              </a:rPr>
              <a:t>electrons</a:t>
            </a:r>
            <a:endParaRPr lang="en-AU" dirty="0">
              <a:solidFill>
                <a:srgbClr val="00B0F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E0218C-45B1-C248-81D9-1FA59A1F70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1428" y="4836275"/>
            <a:ext cx="2707295" cy="1830586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39E20326-4E81-3943-9B13-4E2CD64B6650}"/>
              </a:ext>
            </a:extLst>
          </p:cNvPr>
          <p:cNvSpPr/>
          <p:nvPr/>
        </p:nvSpPr>
        <p:spPr>
          <a:xfrm>
            <a:off x="2230347" y="4459262"/>
            <a:ext cx="1157084" cy="754026"/>
          </a:xfrm>
          <a:custGeom>
            <a:avLst/>
            <a:gdLst>
              <a:gd name="connsiteX0" fmla="*/ 488731 w 488731"/>
              <a:gd name="connsiteY0" fmla="*/ 567677 h 567677"/>
              <a:gd name="connsiteX1" fmla="*/ 275896 w 488731"/>
              <a:gd name="connsiteY1" fmla="*/ 118 h 567677"/>
              <a:gd name="connsiteX2" fmla="*/ 0 w 488731"/>
              <a:gd name="connsiteY2" fmla="*/ 528263 h 567677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23203 w 423203"/>
              <a:gd name="connsiteY0" fmla="*/ 567638 h 567638"/>
              <a:gd name="connsiteX1" fmla="*/ 210368 w 423203"/>
              <a:gd name="connsiteY1" fmla="*/ 79 h 567638"/>
              <a:gd name="connsiteX2" fmla="*/ 0 w 423203"/>
              <a:gd name="connsiteY2" fmla="*/ 535280 h 567638"/>
              <a:gd name="connsiteX0" fmla="*/ 423203 w 423203"/>
              <a:gd name="connsiteY0" fmla="*/ 511207 h 511207"/>
              <a:gd name="connsiteX1" fmla="*/ 229480 w 423203"/>
              <a:gd name="connsiteY1" fmla="*/ 99 h 511207"/>
              <a:gd name="connsiteX2" fmla="*/ 0 w 423203"/>
              <a:gd name="connsiteY2" fmla="*/ 478849 h 511207"/>
              <a:gd name="connsiteX0" fmla="*/ 423203 w 423203"/>
              <a:gd name="connsiteY0" fmla="*/ 513139 h 513139"/>
              <a:gd name="connsiteX1" fmla="*/ 229480 w 423203"/>
              <a:gd name="connsiteY1" fmla="*/ 2031 h 513139"/>
              <a:gd name="connsiteX2" fmla="*/ 0 w 423203"/>
              <a:gd name="connsiteY2" fmla="*/ 480781 h 513139"/>
              <a:gd name="connsiteX0" fmla="*/ 601062 w 601062"/>
              <a:gd name="connsiteY0" fmla="*/ 511207 h 511207"/>
              <a:gd name="connsiteX1" fmla="*/ 407339 w 601062"/>
              <a:gd name="connsiteY1" fmla="*/ 99 h 511207"/>
              <a:gd name="connsiteX2" fmla="*/ 0 w 601062"/>
              <a:gd name="connsiteY2" fmla="*/ 478849 h 511207"/>
              <a:gd name="connsiteX0" fmla="*/ 601062 w 601062"/>
              <a:gd name="connsiteY0" fmla="*/ 505864 h 505864"/>
              <a:gd name="connsiteX1" fmla="*/ 337022 w 601062"/>
              <a:gd name="connsiteY1" fmla="*/ 101 h 505864"/>
              <a:gd name="connsiteX2" fmla="*/ 0 w 601062"/>
              <a:gd name="connsiteY2" fmla="*/ 473506 h 505864"/>
              <a:gd name="connsiteX0" fmla="*/ 601062 w 601062"/>
              <a:gd name="connsiteY0" fmla="*/ 506145 h 506145"/>
              <a:gd name="connsiteX1" fmla="*/ 337022 w 601062"/>
              <a:gd name="connsiteY1" fmla="*/ 382 h 506145"/>
              <a:gd name="connsiteX2" fmla="*/ 0 w 601062"/>
              <a:gd name="connsiteY2" fmla="*/ 473787 h 50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062" h="506145">
                <a:moveTo>
                  <a:pt x="601062" y="506145"/>
                </a:moveTo>
                <a:cubicBezTo>
                  <a:pt x="535372" y="225650"/>
                  <a:pt x="478562" y="11120"/>
                  <a:pt x="337022" y="382"/>
                </a:cubicBezTo>
                <a:cubicBezTo>
                  <a:pt x="195482" y="-10356"/>
                  <a:pt x="4388" y="206430"/>
                  <a:pt x="0" y="473787"/>
                </a:cubicBezTo>
              </a:path>
            </a:pathLst>
          </a:custGeom>
          <a:noFill/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E4116B9-0DCC-804C-AC76-00082DE42979}"/>
              </a:ext>
            </a:extLst>
          </p:cNvPr>
          <p:cNvSpPr/>
          <p:nvPr/>
        </p:nvSpPr>
        <p:spPr>
          <a:xfrm flipV="1">
            <a:off x="943638" y="5475425"/>
            <a:ext cx="1279344" cy="776708"/>
          </a:xfrm>
          <a:custGeom>
            <a:avLst/>
            <a:gdLst>
              <a:gd name="connsiteX0" fmla="*/ 488731 w 488731"/>
              <a:gd name="connsiteY0" fmla="*/ 567677 h 567677"/>
              <a:gd name="connsiteX1" fmla="*/ 275896 w 488731"/>
              <a:gd name="connsiteY1" fmla="*/ 118 h 567677"/>
              <a:gd name="connsiteX2" fmla="*/ 0 w 488731"/>
              <a:gd name="connsiteY2" fmla="*/ 528263 h 567677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23203 w 423203"/>
              <a:gd name="connsiteY0" fmla="*/ 567638 h 567638"/>
              <a:gd name="connsiteX1" fmla="*/ 210368 w 423203"/>
              <a:gd name="connsiteY1" fmla="*/ 79 h 567638"/>
              <a:gd name="connsiteX2" fmla="*/ 0 w 423203"/>
              <a:gd name="connsiteY2" fmla="*/ 535280 h 567638"/>
              <a:gd name="connsiteX0" fmla="*/ 423203 w 423203"/>
              <a:gd name="connsiteY0" fmla="*/ 511207 h 511207"/>
              <a:gd name="connsiteX1" fmla="*/ 229480 w 423203"/>
              <a:gd name="connsiteY1" fmla="*/ 99 h 511207"/>
              <a:gd name="connsiteX2" fmla="*/ 0 w 423203"/>
              <a:gd name="connsiteY2" fmla="*/ 478849 h 511207"/>
              <a:gd name="connsiteX0" fmla="*/ 423203 w 423203"/>
              <a:gd name="connsiteY0" fmla="*/ 513139 h 513139"/>
              <a:gd name="connsiteX1" fmla="*/ 229480 w 423203"/>
              <a:gd name="connsiteY1" fmla="*/ 2031 h 513139"/>
              <a:gd name="connsiteX2" fmla="*/ 0 w 423203"/>
              <a:gd name="connsiteY2" fmla="*/ 480781 h 513139"/>
              <a:gd name="connsiteX0" fmla="*/ 810911 w 810911"/>
              <a:gd name="connsiteY0" fmla="*/ 525980 h 525980"/>
              <a:gd name="connsiteX1" fmla="*/ 617188 w 810911"/>
              <a:gd name="connsiteY1" fmla="*/ 14872 h 525980"/>
              <a:gd name="connsiteX2" fmla="*/ 0 w 810911"/>
              <a:gd name="connsiteY2" fmla="*/ 274875 h 525980"/>
              <a:gd name="connsiteX0" fmla="*/ 810911 w 810911"/>
              <a:gd name="connsiteY0" fmla="*/ 517312 h 517312"/>
              <a:gd name="connsiteX1" fmla="*/ 617188 w 810911"/>
              <a:gd name="connsiteY1" fmla="*/ 6204 h 517312"/>
              <a:gd name="connsiteX2" fmla="*/ 0 w 810911"/>
              <a:gd name="connsiteY2" fmla="*/ 266207 h 517312"/>
              <a:gd name="connsiteX0" fmla="*/ 810911 w 810911"/>
              <a:gd name="connsiteY0" fmla="*/ 533289 h 533289"/>
              <a:gd name="connsiteX1" fmla="*/ 617188 w 810911"/>
              <a:gd name="connsiteY1" fmla="*/ 22181 h 533289"/>
              <a:gd name="connsiteX2" fmla="*/ 0 w 810911"/>
              <a:gd name="connsiteY2" fmla="*/ 282184 h 533289"/>
              <a:gd name="connsiteX0" fmla="*/ 810911 w 810911"/>
              <a:gd name="connsiteY0" fmla="*/ 533289 h 533289"/>
              <a:gd name="connsiteX1" fmla="*/ 617188 w 810911"/>
              <a:gd name="connsiteY1" fmla="*/ 22181 h 533289"/>
              <a:gd name="connsiteX2" fmla="*/ 0 w 810911"/>
              <a:gd name="connsiteY2" fmla="*/ 282184 h 533289"/>
              <a:gd name="connsiteX0" fmla="*/ 832754 w 832754"/>
              <a:gd name="connsiteY0" fmla="*/ 528334 h 528334"/>
              <a:gd name="connsiteX1" fmla="*/ 617188 w 832754"/>
              <a:gd name="connsiteY1" fmla="*/ 6641 h 528334"/>
              <a:gd name="connsiteX2" fmla="*/ 0 w 832754"/>
              <a:gd name="connsiteY2" fmla="*/ 266644 h 528334"/>
              <a:gd name="connsiteX0" fmla="*/ 830023 w 830023"/>
              <a:gd name="connsiteY0" fmla="*/ 520985 h 520985"/>
              <a:gd name="connsiteX1" fmla="*/ 617188 w 830023"/>
              <a:gd name="connsiteY1" fmla="*/ 6348 h 520985"/>
              <a:gd name="connsiteX2" fmla="*/ 0 w 830023"/>
              <a:gd name="connsiteY2" fmla="*/ 266351 h 520985"/>
              <a:gd name="connsiteX0" fmla="*/ 664572 w 674617"/>
              <a:gd name="connsiteY0" fmla="*/ 526551 h 526551"/>
              <a:gd name="connsiteX1" fmla="*/ 617188 w 674617"/>
              <a:gd name="connsiteY1" fmla="*/ 6569 h 526551"/>
              <a:gd name="connsiteX2" fmla="*/ 0 w 674617"/>
              <a:gd name="connsiteY2" fmla="*/ 266572 h 526551"/>
              <a:gd name="connsiteX0" fmla="*/ 664572 w 664572"/>
              <a:gd name="connsiteY0" fmla="*/ 521370 h 521370"/>
              <a:gd name="connsiteX1" fmla="*/ 476555 w 664572"/>
              <a:gd name="connsiteY1" fmla="*/ 6733 h 521370"/>
              <a:gd name="connsiteX2" fmla="*/ 0 w 664572"/>
              <a:gd name="connsiteY2" fmla="*/ 261391 h 52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572" h="521370">
                <a:moveTo>
                  <a:pt x="664572" y="521370"/>
                </a:moveTo>
                <a:cubicBezTo>
                  <a:pt x="639838" y="237348"/>
                  <a:pt x="587317" y="50063"/>
                  <a:pt x="476555" y="6733"/>
                </a:cubicBezTo>
                <a:cubicBezTo>
                  <a:pt x="365793" y="-36597"/>
                  <a:pt x="192781" y="138689"/>
                  <a:pt x="0" y="261391"/>
                </a:cubicBezTo>
              </a:path>
            </a:pathLst>
          </a:custGeom>
          <a:noFill/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49EF2C-EDB2-A64A-8A50-1CBAE0423357}"/>
              </a:ext>
            </a:extLst>
          </p:cNvPr>
          <p:cNvCxnSpPr>
            <a:cxnSpLocks/>
          </p:cNvCxnSpPr>
          <p:nvPr/>
        </p:nvCxnSpPr>
        <p:spPr>
          <a:xfrm flipV="1">
            <a:off x="5990626" y="3348829"/>
            <a:ext cx="813933" cy="198919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E76B5C-D745-424F-B70B-B9D19CE37F69}"/>
              </a:ext>
            </a:extLst>
          </p:cNvPr>
          <p:cNvCxnSpPr>
            <a:cxnSpLocks/>
          </p:cNvCxnSpPr>
          <p:nvPr/>
        </p:nvCxnSpPr>
        <p:spPr>
          <a:xfrm flipH="1" flipV="1">
            <a:off x="10030027" y="3585974"/>
            <a:ext cx="859646" cy="175205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CD4CD4-3C9A-3E4B-914D-FBCB23D7771C}"/>
              </a:ext>
            </a:extLst>
          </p:cNvPr>
          <p:cNvSpPr txBox="1"/>
          <p:nvPr/>
        </p:nvSpPr>
        <p:spPr>
          <a:xfrm>
            <a:off x="5614967" y="5421271"/>
            <a:ext cx="16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150 ppm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B89F86-FD54-6B45-94B3-CF4D373C812C}"/>
              </a:ext>
            </a:extLst>
          </p:cNvPr>
          <p:cNvSpPr txBox="1"/>
          <p:nvPr/>
        </p:nvSpPr>
        <p:spPr>
          <a:xfrm>
            <a:off x="10339571" y="5329810"/>
            <a:ext cx="16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210 ppm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BF9C97D-18E7-8C43-9143-F7AD0FEC6AE0}"/>
              </a:ext>
            </a:extLst>
          </p:cNvPr>
          <p:cNvSpPr/>
          <p:nvPr/>
        </p:nvSpPr>
        <p:spPr>
          <a:xfrm flipV="1">
            <a:off x="7970905" y="2752610"/>
            <a:ext cx="365932" cy="16667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2ABAD-006B-B148-A412-E8ED3C0C7926}"/>
              </a:ext>
            </a:extLst>
          </p:cNvPr>
          <p:cNvSpPr txBox="1"/>
          <p:nvPr/>
        </p:nvSpPr>
        <p:spPr>
          <a:xfrm>
            <a:off x="7954068" y="2317232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B</a:t>
            </a:r>
            <a:r>
              <a:rPr lang="en-AU" sz="2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143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3036-C765-6243-A91A-5C3F2C3BD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Chemical shift in an unordered ensemble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B144C-4ABA-5949-9FFC-E6101A86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19" y="3267856"/>
            <a:ext cx="3906374" cy="35901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0F48A3-6F4C-7544-AE3B-C8C0A1EF69D8}"/>
              </a:ext>
            </a:extLst>
          </p:cNvPr>
          <p:cNvGrpSpPr/>
          <p:nvPr/>
        </p:nvGrpSpPr>
        <p:grpSpPr>
          <a:xfrm>
            <a:off x="565392" y="1690688"/>
            <a:ext cx="755476" cy="1439056"/>
            <a:chOff x="618112" y="2984564"/>
            <a:chExt cx="1228725" cy="2273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7E1DEF-06E6-D84C-B552-E00E61AD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866497-F7A0-0C4D-9B1C-49512A27459D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386802-B428-F94C-98E7-14B741DB308F}"/>
              </a:ext>
            </a:extLst>
          </p:cNvPr>
          <p:cNvGrpSpPr/>
          <p:nvPr/>
        </p:nvGrpSpPr>
        <p:grpSpPr>
          <a:xfrm rot="2272054">
            <a:off x="2216808" y="1690688"/>
            <a:ext cx="755476" cy="1439056"/>
            <a:chOff x="618112" y="2984564"/>
            <a:chExt cx="1228725" cy="22733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CF3BAA-C4FD-BA40-B963-C82EC2DB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A47BF1-B25D-324C-A57B-2D0B94E378A3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3BE961-955F-D145-B38B-EA7A54D70C6D}"/>
              </a:ext>
            </a:extLst>
          </p:cNvPr>
          <p:cNvGrpSpPr/>
          <p:nvPr/>
        </p:nvGrpSpPr>
        <p:grpSpPr>
          <a:xfrm rot="4932737">
            <a:off x="3868224" y="1690688"/>
            <a:ext cx="755476" cy="1439056"/>
            <a:chOff x="618112" y="2984564"/>
            <a:chExt cx="1228725" cy="2273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7E063-428A-F444-866E-045CEE87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7B3BAF-3443-084A-AAC9-10226971D203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5F0EE-2452-FE45-A039-9C37C2E321D7}"/>
              </a:ext>
            </a:extLst>
          </p:cNvPr>
          <p:cNvGrpSpPr/>
          <p:nvPr/>
        </p:nvGrpSpPr>
        <p:grpSpPr>
          <a:xfrm rot="7189818">
            <a:off x="5519640" y="1690688"/>
            <a:ext cx="755476" cy="1439056"/>
            <a:chOff x="618112" y="2984564"/>
            <a:chExt cx="1228725" cy="22733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C1CAE6D-3C47-C64C-BA3D-EC4FEC60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7E13D2-EA4F-FC4B-9CAF-B0364E992620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EDC29C-A04A-4146-8B4A-A83ED1033572}"/>
              </a:ext>
            </a:extLst>
          </p:cNvPr>
          <p:cNvGrpSpPr/>
          <p:nvPr/>
        </p:nvGrpSpPr>
        <p:grpSpPr>
          <a:xfrm rot="9355172">
            <a:off x="7171056" y="1690688"/>
            <a:ext cx="755476" cy="1439056"/>
            <a:chOff x="618112" y="2984564"/>
            <a:chExt cx="1228725" cy="22733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88D3BBB-4A1B-9444-8006-2F21C77A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727C000-636F-6E4A-A2CA-01FDEB9796B5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42BF29-3834-E542-B7EB-95C593CD2E66}"/>
              </a:ext>
            </a:extLst>
          </p:cNvPr>
          <p:cNvGrpSpPr/>
          <p:nvPr/>
        </p:nvGrpSpPr>
        <p:grpSpPr>
          <a:xfrm rot="12590371">
            <a:off x="8822472" y="1690688"/>
            <a:ext cx="755476" cy="1439056"/>
            <a:chOff x="618112" y="2984564"/>
            <a:chExt cx="1228725" cy="22733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2629B8C-3C11-774C-93C2-9CC7DF864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5D7F57-0A96-C040-A843-643C4EC4054F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58351B-41C8-124D-9224-A7A8E11A39AA}"/>
              </a:ext>
            </a:extLst>
          </p:cNvPr>
          <p:cNvGrpSpPr/>
          <p:nvPr/>
        </p:nvGrpSpPr>
        <p:grpSpPr>
          <a:xfrm rot="17483405">
            <a:off x="10473888" y="1690688"/>
            <a:ext cx="755476" cy="1439056"/>
            <a:chOff x="618112" y="2984564"/>
            <a:chExt cx="1228725" cy="22733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EF42FA0-4ADE-E94E-8112-2AD4E3664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B3A8DEF-6AE1-1A4E-85AA-316BD88648B1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7BD2E2C-E806-5344-81BD-CA79A8E32E20}"/>
              </a:ext>
            </a:extLst>
          </p:cNvPr>
          <p:cNvSpPr/>
          <p:nvPr/>
        </p:nvSpPr>
        <p:spPr>
          <a:xfrm>
            <a:off x="222069" y="1463040"/>
            <a:ext cx="11691257" cy="1751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58DD24-9F53-1047-B226-DBE4A3ED6967}"/>
              </a:ext>
            </a:extLst>
          </p:cNvPr>
          <p:cNvSpPr txBox="1"/>
          <p:nvPr/>
        </p:nvSpPr>
        <p:spPr>
          <a:xfrm>
            <a:off x="4689615" y="4031876"/>
            <a:ext cx="29021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“Powder pattern”</a:t>
            </a:r>
          </a:p>
          <a:p>
            <a:r>
              <a:rPr lang="en-US" sz="2000" dirty="0"/>
              <a:t>This is like a histogram for the chemical shift of uniformly distributed molecular orientations over a sample.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46E21B-BBAC-3B4B-8369-946AB0929F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745" y="3311527"/>
            <a:ext cx="4506765" cy="32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2748-0472-2C49-9314-A69226BF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CSA not visible in solution NMR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658E99-B255-0644-B45D-BF475309C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629" y="1520937"/>
            <a:ext cx="6811978" cy="5108984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034251-7613-F340-B285-88A16371FF37}"/>
              </a:ext>
            </a:extLst>
          </p:cNvPr>
          <p:cNvGrpSpPr/>
          <p:nvPr/>
        </p:nvGrpSpPr>
        <p:grpSpPr>
          <a:xfrm rot="18156531">
            <a:off x="7494803" y="5217660"/>
            <a:ext cx="755476" cy="1439056"/>
            <a:chOff x="618112" y="2984564"/>
            <a:chExt cx="1228725" cy="2273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87B71D-4BB1-6243-BDF3-1C2DC89F9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BE3F1E-8B66-0145-8D06-E4B9BD5DC13B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5913B3-DEB6-5D45-B6E6-DE9062AA5218}"/>
              </a:ext>
            </a:extLst>
          </p:cNvPr>
          <p:cNvGrpSpPr/>
          <p:nvPr/>
        </p:nvGrpSpPr>
        <p:grpSpPr>
          <a:xfrm rot="4251979">
            <a:off x="7497178" y="4081734"/>
            <a:ext cx="755476" cy="1439056"/>
            <a:chOff x="618112" y="2984564"/>
            <a:chExt cx="1228725" cy="22733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0DE4C4-53B7-644B-93A2-BA8AF4E5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69AD84-8BDB-144D-ADFC-DE393F8E06CB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E77A5-E457-9A4A-B056-62BE9EBBC9DF}"/>
              </a:ext>
            </a:extLst>
          </p:cNvPr>
          <p:cNvGrpSpPr/>
          <p:nvPr/>
        </p:nvGrpSpPr>
        <p:grpSpPr>
          <a:xfrm rot="18397530">
            <a:off x="7499553" y="2945808"/>
            <a:ext cx="755476" cy="1439056"/>
            <a:chOff x="618112" y="2984564"/>
            <a:chExt cx="1228725" cy="2273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303089-8BFE-154A-A030-C40EF9D48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262CFC-25A4-7946-A23F-8388E63B7EEB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1DEF8-2104-4946-80D7-CB2A9B7930D4}"/>
              </a:ext>
            </a:extLst>
          </p:cNvPr>
          <p:cNvGrpSpPr/>
          <p:nvPr/>
        </p:nvGrpSpPr>
        <p:grpSpPr>
          <a:xfrm rot="3281764">
            <a:off x="7501928" y="1809882"/>
            <a:ext cx="755476" cy="1439056"/>
            <a:chOff x="618112" y="2984564"/>
            <a:chExt cx="1228725" cy="22733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DB1D1E-5DC6-C347-9BE7-F9FA6309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558705">
              <a:off x="436985" y="3769258"/>
              <a:ext cx="1590979" cy="1228725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C8D445-7030-344B-8204-2BEE9BA1B578}"/>
                </a:ext>
              </a:extLst>
            </p:cNvPr>
            <p:cNvSpPr/>
            <p:nvPr/>
          </p:nvSpPr>
          <p:spPr>
            <a:xfrm>
              <a:off x="643629" y="2984564"/>
              <a:ext cx="889000" cy="227330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80F073-99C5-7645-A5CF-5B2B2FCCC9A2}"/>
              </a:ext>
            </a:extLst>
          </p:cNvPr>
          <p:cNvSpPr txBox="1"/>
          <p:nvPr/>
        </p:nvSpPr>
        <p:spPr>
          <a:xfrm>
            <a:off x="9235440" y="5010955"/>
            <a:ext cx="2664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fast-exchange, all chemical shifts are averaged on the time-scale of rotational tumbling.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85B5B7-F260-7E47-8563-FC7018323F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07" y="2363289"/>
            <a:ext cx="3339693" cy="250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2358-D638-D545-9438-8C041982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tensor description of CSA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317B-8602-4D4E-960D-1B1DC9CFF1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568" y="1690688"/>
            <a:ext cx="3616158" cy="1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E5F63-A1B3-954F-B9F8-181662F8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3587486"/>
            <a:ext cx="2870200" cy="990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B8DC19-0628-D145-9A97-63E091DD040D}"/>
              </a:ext>
            </a:extLst>
          </p:cNvPr>
          <p:cNvCxnSpPr/>
          <p:nvPr/>
        </p:nvCxnSpPr>
        <p:spPr>
          <a:xfrm>
            <a:off x="3666289" y="2645012"/>
            <a:ext cx="0" cy="113899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7F2FB2-4ECC-A945-AF0F-81140AF8B9CC}"/>
              </a:ext>
            </a:extLst>
          </p:cNvPr>
          <p:cNvCxnSpPr/>
          <p:nvPr/>
        </p:nvCxnSpPr>
        <p:spPr>
          <a:xfrm>
            <a:off x="5230394" y="4417664"/>
            <a:ext cx="0" cy="113899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0123AD-C527-4D41-9107-206F74D705F4}"/>
              </a:ext>
            </a:extLst>
          </p:cNvPr>
          <p:cNvSpPr txBox="1"/>
          <p:nvPr/>
        </p:nvSpPr>
        <p:spPr>
          <a:xfrm>
            <a:off x="4799262" y="5723434"/>
            <a:ext cx="862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4344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3655F-9755-1F44-8F2A-942B516D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5932" y="3013980"/>
            <a:ext cx="5613400" cy="1726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19AA3-F7A9-6947-9BF7-FDBE58474D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842" y="834193"/>
            <a:ext cx="6004158" cy="3906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A2358-D638-D545-9438-8C041982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tensor description of CSA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E5F63-A1B3-954F-B9F8-181662F8D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6" y="1690688"/>
            <a:ext cx="2870200" cy="990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7F2FB2-4ECC-A945-AF0F-81140AF8B9CC}"/>
              </a:ext>
            </a:extLst>
          </p:cNvPr>
          <p:cNvCxnSpPr/>
          <p:nvPr/>
        </p:nvCxnSpPr>
        <p:spPr>
          <a:xfrm>
            <a:off x="2423026" y="2444485"/>
            <a:ext cx="0" cy="113899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F96D40-A9E4-8342-B3EC-D3D4D49477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2720" y="4740512"/>
            <a:ext cx="5613400" cy="18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E013-8FB9-6849-ABF0-AFB6006D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tensor description of CSA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B8698-F560-2341-9076-96986DAC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8" y="3343275"/>
            <a:ext cx="7404100" cy="314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C646DC-132F-E743-A441-FBDBB7D8C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8" y="1670844"/>
            <a:ext cx="3949700" cy="466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438C7-7AF4-7046-8B30-407FD54389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168" y="270780"/>
            <a:ext cx="4497231" cy="28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3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76BF-085B-A542-A90F-12298A08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Isotropy and anisotropy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4BC5D-A067-0340-84E6-16DA47075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0298" y="1796884"/>
            <a:ext cx="2208134" cy="1720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E85F2-A148-CB49-8D01-EB3D1BAAA1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979" y="1770355"/>
            <a:ext cx="2961698" cy="3494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C636D-EDE8-F541-A7EE-84DD0AEFC6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981692">
            <a:off x="5175013" y="4029159"/>
            <a:ext cx="1544510" cy="2463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93764-5C9E-3348-95E3-FF83ED0FA66F}"/>
              </a:ext>
            </a:extLst>
          </p:cNvPr>
          <p:cNvSpPr txBox="1"/>
          <p:nvPr/>
        </p:nvSpPr>
        <p:spPr>
          <a:xfrm>
            <a:off x="5668277" y="3517852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+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7D860-BF48-B645-9E87-7EB2255E3B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150" y="1985726"/>
            <a:ext cx="4536455" cy="846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1AB107-03A8-5C48-962A-4D8DB1E1882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345" y="4711676"/>
            <a:ext cx="4960961" cy="1098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7547C-FC81-7C41-84E7-4D5D18ECBAB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361379"/>
            <a:ext cx="2682009" cy="14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26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45F6-0C20-6E4D-A151-87114DEB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 exciting time to study NMR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C3876-77AD-E943-A4EB-B5C60C36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9576" cy="4351338"/>
          </a:xfrm>
        </p:spPr>
        <p:txBody>
          <a:bodyPr/>
          <a:lstStyle/>
          <a:p>
            <a:r>
              <a:rPr lang="en-AU" dirty="0"/>
              <a:t>Solid state NMR is complicated.</a:t>
            </a:r>
          </a:p>
          <a:p>
            <a:r>
              <a:rPr lang="en-AU" dirty="0"/>
              <a:t>That complexity give spectra rich in structural information (not available in solution NMR)</a:t>
            </a:r>
          </a:p>
          <a:p>
            <a:r>
              <a:rPr lang="en-AU" dirty="0"/>
              <a:t>Very recent advances solid state technology allow study of macromolecular solids.</a:t>
            </a:r>
          </a:p>
          <a:p>
            <a:endParaRPr lang="en-AU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0EC8233-B56B-4B49-A2F5-BEEBA4B27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9490" y="789583"/>
            <a:ext cx="1795833" cy="3303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7133E-CDCA-D248-915B-9B167C69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0" y="1370228"/>
            <a:ext cx="2523743" cy="2761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ECC95-94A3-3C43-A020-449B4E30D5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6378" y="4517487"/>
            <a:ext cx="1795833" cy="200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76676-2528-7F43-AAF2-6C9CFB8C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878" y="4576112"/>
            <a:ext cx="22225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5077B9-4A89-9540-A3ED-FA500FA3E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192" y="4677712"/>
            <a:ext cx="1397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75E7-3470-BC41-8D47-E6BFD59D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 dipole-dipole coupling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FB0EA4-D2F0-C246-94DB-9B28C60C7E28}"/>
              </a:ext>
            </a:extLst>
          </p:cNvPr>
          <p:cNvGrpSpPr/>
          <p:nvPr/>
        </p:nvGrpSpPr>
        <p:grpSpPr>
          <a:xfrm>
            <a:off x="2667000" y="2667918"/>
            <a:ext cx="833584" cy="1724880"/>
            <a:chOff x="3947759" y="4932855"/>
            <a:chExt cx="521932" cy="10800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20A42D-D7E5-C54E-ACD0-B7F7C3C9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A25A3E5-1710-4349-A037-0578BB8F84FE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114408-6707-C04B-9D61-A601AFEEE08D}"/>
              </a:ext>
            </a:extLst>
          </p:cNvPr>
          <p:cNvGrpSpPr/>
          <p:nvPr/>
        </p:nvGrpSpPr>
        <p:grpSpPr>
          <a:xfrm>
            <a:off x="2667000" y="4767995"/>
            <a:ext cx="833584" cy="1724880"/>
            <a:chOff x="3947759" y="4932855"/>
            <a:chExt cx="521932" cy="10800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0A97021-90CF-A943-ABE6-84528EAAB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DADAF3-3FB1-5C41-A24E-B30817BBD673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4" name="Down Arrow 13">
            <a:extLst>
              <a:ext uri="{FF2B5EF4-FFF2-40B4-BE49-F238E27FC236}">
                <a16:creationId xmlns:a16="http://schemas.microsoft.com/office/drawing/2014/main" id="{31A60848-A9CF-DE4A-9197-2DAD7F0C42E6}"/>
              </a:ext>
            </a:extLst>
          </p:cNvPr>
          <p:cNvSpPr/>
          <p:nvPr/>
        </p:nvSpPr>
        <p:spPr>
          <a:xfrm flipV="1">
            <a:off x="243818" y="3133837"/>
            <a:ext cx="669562" cy="304968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3E2A2-B957-7F4D-9E1E-F667C8BBA69A}"/>
              </a:ext>
            </a:extLst>
          </p:cNvPr>
          <p:cNvSpPr txBox="1"/>
          <p:nvPr/>
        </p:nvSpPr>
        <p:spPr>
          <a:xfrm>
            <a:off x="213011" y="2337207"/>
            <a:ext cx="63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/>
              <a:t>B</a:t>
            </a:r>
            <a:r>
              <a:rPr lang="en-AU" sz="4000" baseline="-25000" dirty="0"/>
              <a:t>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9F035D-5F99-1442-B008-1A5F70DBFC8F}"/>
              </a:ext>
            </a:extLst>
          </p:cNvPr>
          <p:cNvGrpSpPr/>
          <p:nvPr/>
        </p:nvGrpSpPr>
        <p:grpSpPr>
          <a:xfrm>
            <a:off x="6688004" y="3531194"/>
            <a:ext cx="833584" cy="1724880"/>
            <a:chOff x="3947759" y="4932855"/>
            <a:chExt cx="521932" cy="108000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4D8BB3-1E1E-E543-98C7-51200DE99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D21C5E2-3543-5F4E-9792-B986665866BA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CB86C7-0D1A-E641-9CD5-CF2CF99CD95F}"/>
              </a:ext>
            </a:extLst>
          </p:cNvPr>
          <p:cNvGrpSpPr/>
          <p:nvPr/>
        </p:nvGrpSpPr>
        <p:grpSpPr>
          <a:xfrm>
            <a:off x="4859345" y="3530358"/>
            <a:ext cx="833584" cy="1724880"/>
            <a:chOff x="3947759" y="4932855"/>
            <a:chExt cx="521932" cy="10800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6B6195-EEFA-3E40-9CF6-AB2BD2E7B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B1DED69-9CA8-CD42-B97C-2A0516273F52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440B4-B917-3A46-AFE6-EB4707E61E8F}"/>
              </a:ext>
            </a:extLst>
          </p:cNvPr>
          <p:cNvGrpSpPr/>
          <p:nvPr/>
        </p:nvGrpSpPr>
        <p:grpSpPr>
          <a:xfrm>
            <a:off x="10520216" y="2926271"/>
            <a:ext cx="833584" cy="1724880"/>
            <a:chOff x="3947759" y="4932855"/>
            <a:chExt cx="521932" cy="10800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F2F8AAC-ECFA-0144-ACFB-3FD9F0E68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36E4E0-FA24-CE43-99E3-EE703FD102B6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1973F1-9568-A541-84F4-B581EF208E16}"/>
              </a:ext>
            </a:extLst>
          </p:cNvPr>
          <p:cNvGrpSpPr/>
          <p:nvPr/>
        </p:nvGrpSpPr>
        <p:grpSpPr>
          <a:xfrm>
            <a:off x="8971144" y="3942116"/>
            <a:ext cx="833584" cy="1724880"/>
            <a:chOff x="3947759" y="4932855"/>
            <a:chExt cx="521932" cy="108000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13AC92-0441-5B42-AB5F-29F89F8AC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0623FC-818C-F647-BA4D-6EC35867147F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4F9D62-7ECB-4641-97AF-19338D54EE9B}"/>
              </a:ext>
            </a:extLst>
          </p:cNvPr>
          <p:cNvCxnSpPr>
            <a:cxnSpLocks/>
            <a:stCxn id="18" idx="0"/>
            <a:endCxn id="7" idx="4"/>
          </p:cNvCxnSpPr>
          <p:nvPr/>
        </p:nvCxnSpPr>
        <p:spPr>
          <a:xfrm flipV="1">
            <a:off x="3083792" y="4037167"/>
            <a:ext cx="0" cy="126649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A9DF29-041F-7B4C-A3CD-2E1F5B5FB3A9}"/>
              </a:ext>
            </a:extLst>
          </p:cNvPr>
          <p:cNvCxnSpPr>
            <a:cxnSpLocks/>
            <a:stCxn id="22" idx="2"/>
            <a:endCxn id="25" idx="6"/>
          </p:cNvCxnSpPr>
          <p:nvPr/>
        </p:nvCxnSpPr>
        <p:spPr>
          <a:xfrm flipH="1" flipV="1">
            <a:off x="5692929" y="4482817"/>
            <a:ext cx="995075" cy="83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8AF51B-944E-DC4B-8608-54DB7CEA2D3A}"/>
              </a:ext>
            </a:extLst>
          </p:cNvPr>
          <p:cNvCxnSpPr>
            <a:cxnSpLocks/>
          </p:cNvCxnSpPr>
          <p:nvPr/>
        </p:nvCxnSpPr>
        <p:spPr>
          <a:xfrm flipH="1">
            <a:off x="9804728" y="4066027"/>
            <a:ext cx="715486" cy="60438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885C808-5FB3-1147-BF81-1113B19B880B}"/>
              </a:ext>
            </a:extLst>
          </p:cNvPr>
          <p:cNvSpPr txBox="1"/>
          <p:nvPr/>
        </p:nvSpPr>
        <p:spPr>
          <a:xfrm>
            <a:off x="2396836" y="2105891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0° = -10 kHz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EFBB98-C71A-2D4B-B328-E28AE104019E}"/>
              </a:ext>
            </a:extLst>
          </p:cNvPr>
          <p:cNvSpPr txBox="1"/>
          <p:nvPr/>
        </p:nvSpPr>
        <p:spPr>
          <a:xfrm>
            <a:off x="5405636" y="210244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90° = 5 kHz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EA21AF-0418-6448-8514-D49C21B36E6C}"/>
              </a:ext>
            </a:extLst>
          </p:cNvPr>
          <p:cNvSpPr txBox="1"/>
          <p:nvPr/>
        </p:nvSpPr>
        <p:spPr>
          <a:xfrm>
            <a:off x="9181053" y="2102446"/>
            <a:ext cx="180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54.7° = 0 kHz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80506B2-5E87-E140-B7C1-E07B55D0BE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163429">
            <a:off x="9463720" y="3184704"/>
            <a:ext cx="1544510" cy="24637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E1DE8E-C302-4F43-8708-E59657E30A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72053" y="3290311"/>
            <a:ext cx="1544510" cy="246371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9879F1F-A16F-0048-B5EA-A79A1E112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4825" y="3389785"/>
            <a:ext cx="1544510" cy="24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5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7952-BE10-5940-B09F-03F973EE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 dipole-dipole coupling anisotropy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29F3D-F488-6A40-AB0E-1ED8DFB2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30" y="3721100"/>
            <a:ext cx="8216900" cy="2590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4E4BE8-EC5D-5640-9494-0271723CD24B}"/>
              </a:ext>
            </a:extLst>
          </p:cNvPr>
          <p:cNvCxnSpPr/>
          <p:nvPr/>
        </p:nvCxnSpPr>
        <p:spPr>
          <a:xfrm flipV="1">
            <a:off x="2741793" y="1824871"/>
            <a:ext cx="0" cy="63248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2E1FE97-62A0-474C-9A46-E112C94F4916}"/>
              </a:ext>
            </a:extLst>
          </p:cNvPr>
          <p:cNvSpPr/>
          <p:nvPr/>
        </p:nvSpPr>
        <p:spPr>
          <a:xfrm>
            <a:off x="2589393" y="1999870"/>
            <a:ext cx="304800" cy="321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</a:t>
            </a:r>
            <a:endParaRPr lang="en-US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509F4D-8AFC-CF46-867E-19324AEAA667}"/>
              </a:ext>
            </a:extLst>
          </p:cNvPr>
          <p:cNvCxnSpPr/>
          <p:nvPr/>
        </p:nvCxnSpPr>
        <p:spPr>
          <a:xfrm flipV="1">
            <a:off x="2741793" y="2805274"/>
            <a:ext cx="0" cy="63248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519F5FB-6E34-2146-88B6-BF4553B8A285}"/>
              </a:ext>
            </a:extLst>
          </p:cNvPr>
          <p:cNvSpPr/>
          <p:nvPr/>
        </p:nvSpPr>
        <p:spPr>
          <a:xfrm>
            <a:off x="2589393" y="2980273"/>
            <a:ext cx="304800" cy="321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</a:t>
            </a:r>
            <a:endParaRPr lang="en-US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732D7-49A6-AC40-8B02-5ACE65FD53D1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2741793" y="2321433"/>
            <a:ext cx="0" cy="6588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B61197-5EFB-BB42-804E-79EAFD555CF2}"/>
              </a:ext>
            </a:extLst>
          </p:cNvPr>
          <p:cNvCxnSpPr/>
          <p:nvPr/>
        </p:nvCxnSpPr>
        <p:spPr>
          <a:xfrm flipV="1">
            <a:off x="5639615" y="2457441"/>
            <a:ext cx="0" cy="63248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5A7E2E4-60E2-3A40-A612-3C12C6761AE2}"/>
              </a:ext>
            </a:extLst>
          </p:cNvPr>
          <p:cNvSpPr/>
          <p:nvPr/>
        </p:nvSpPr>
        <p:spPr>
          <a:xfrm>
            <a:off x="5487215" y="2632440"/>
            <a:ext cx="304800" cy="321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59A2E6-4631-BD48-B140-A297CB3BF4CB}"/>
              </a:ext>
            </a:extLst>
          </p:cNvPr>
          <p:cNvCxnSpPr/>
          <p:nvPr/>
        </p:nvCxnSpPr>
        <p:spPr>
          <a:xfrm flipV="1">
            <a:off x="6490437" y="2457441"/>
            <a:ext cx="0" cy="63248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55AB48-EF30-AB4F-B3B1-4743D1806A73}"/>
              </a:ext>
            </a:extLst>
          </p:cNvPr>
          <p:cNvSpPr/>
          <p:nvPr/>
        </p:nvSpPr>
        <p:spPr>
          <a:xfrm>
            <a:off x="6338037" y="2632440"/>
            <a:ext cx="304800" cy="321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</a:t>
            </a:r>
            <a:endParaRPr lang="en-US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2D4E33-6B8B-BA44-B2CB-7527A6421D10}"/>
              </a:ext>
            </a:extLst>
          </p:cNvPr>
          <p:cNvCxnSpPr>
            <a:stCxn id="14" idx="6"/>
          </p:cNvCxnSpPr>
          <p:nvPr/>
        </p:nvCxnSpPr>
        <p:spPr>
          <a:xfrm>
            <a:off x="5792015" y="2793222"/>
            <a:ext cx="54602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EAB3D4-591A-4B4B-BB47-37D6944F9D7B}"/>
              </a:ext>
            </a:extLst>
          </p:cNvPr>
          <p:cNvCxnSpPr/>
          <p:nvPr/>
        </p:nvCxnSpPr>
        <p:spPr>
          <a:xfrm flipV="1">
            <a:off x="3679232" y="2466892"/>
            <a:ext cx="0" cy="63248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50A1A44-0CC7-F54D-B9FE-464C92B8B3E4}"/>
              </a:ext>
            </a:extLst>
          </p:cNvPr>
          <p:cNvSpPr/>
          <p:nvPr/>
        </p:nvSpPr>
        <p:spPr>
          <a:xfrm>
            <a:off x="3526832" y="2641891"/>
            <a:ext cx="304800" cy="321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1BC5B1-5D4A-F242-BD5D-B0D8312F2E29}"/>
              </a:ext>
            </a:extLst>
          </p:cNvPr>
          <p:cNvCxnSpPr/>
          <p:nvPr/>
        </p:nvCxnSpPr>
        <p:spPr>
          <a:xfrm flipV="1">
            <a:off x="4377654" y="2010461"/>
            <a:ext cx="0" cy="63248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2644776-5AA1-9B48-A948-93A3D74C2763}"/>
              </a:ext>
            </a:extLst>
          </p:cNvPr>
          <p:cNvSpPr/>
          <p:nvPr/>
        </p:nvSpPr>
        <p:spPr>
          <a:xfrm>
            <a:off x="4225254" y="2185460"/>
            <a:ext cx="304800" cy="321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</a:t>
            </a:r>
            <a:endParaRPr lang="en-US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BF3E64-F719-ED4C-83C7-35A87F8FF5DA}"/>
              </a:ext>
            </a:extLst>
          </p:cNvPr>
          <p:cNvCxnSpPr>
            <a:stCxn id="16" idx="6"/>
            <a:endCxn id="18" idx="3"/>
          </p:cNvCxnSpPr>
          <p:nvPr/>
        </p:nvCxnSpPr>
        <p:spPr>
          <a:xfrm flipV="1">
            <a:off x="3831632" y="2459931"/>
            <a:ext cx="438259" cy="34274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E66900-7367-A242-9BBE-38159EE66D36}"/>
              </a:ext>
            </a:extLst>
          </p:cNvPr>
          <p:cNvCxnSpPr/>
          <p:nvPr/>
        </p:nvCxnSpPr>
        <p:spPr>
          <a:xfrm>
            <a:off x="2894193" y="3301836"/>
            <a:ext cx="455387" cy="24022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EE7DCF-FA06-2F4A-A8BE-3B963F3DAB69}"/>
              </a:ext>
            </a:extLst>
          </p:cNvPr>
          <p:cNvCxnSpPr/>
          <p:nvPr/>
        </p:nvCxnSpPr>
        <p:spPr>
          <a:xfrm>
            <a:off x="4170426" y="2844346"/>
            <a:ext cx="495943" cy="24388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0727F0-DD04-C44F-8540-E7106417F207}"/>
              </a:ext>
            </a:extLst>
          </p:cNvPr>
          <p:cNvCxnSpPr/>
          <p:nvPr/>
        </p:nvCxnSpPr>
        <p:spPr>
          <a:xfrm flipH="1">
            <a:off x="5364791" y="3141054"/>
            <a:ext cx="170446" cy="592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FFA245-65D9-3749-9F79-E5FA9AD70535}"/>
              </a:ext>
            </a:extLst>
          </p:cNvPr>
          <p:cNvCxnSpPr/>
          <p:nvPr/>
        </p:nvCxnSpPr>
        <p:spPr>
          <a:xfrm>
            <a:off x="2981439" y="3242271"/>
            <a:ext cx="2989149" cy="23889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5925BD-7D6D-2A4D-B888-8FC13A78DC6E}"/>
              </a:ext>
            </a:extLst>
          </p:cNvPr>
          <p:cNvCxnSpPr/>
          <p:nvPr/>
        </p:nvCxnSpPr>
        <p:spPr>
          <a:xfrm flipH="1">
            <a:off x="4083180" y="3040455"/>
            <a:ext cx="1281611" cy="737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B86FDA2-7C22-9542-BADB-27910AE44EC8}"/>
              </a:ext>
            </a:extLst>
          </p:cNvPr>
          <p:cNvSpPr txBox="1"/>
          <p:nvPr/>
        </p:nvSpPr>
        <p:spPr>
          <a:xfrm>
            <a:off x="8435904" y="1465211"/>
            <a:ext cx="29021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Pake</a:t>
            </a:r>
            <a:r>
              <a:rPr lang="en-US" sz="2800" dirty="0"/>
              <a:t> pattern”</a:t>
            </a:r>
          </a:p>
          <a:p>
            <a:r>
              <a:rPr lang="en-US" sz="2000" dirty="0"/>
              <a:t>This is like a histogram for the coupling of uniformly distributed bond vector orientations over a sample.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1867D6-AFD8-8D4B-9DEB-0A344F690567}"/>
              </a:ext>
            </a:extLst>
          </p:cNvPr>
          <p:cNvGrpSpPr/>
          <p:nvPr/>
        </p:nvGrpSpPr>
        <p:grpSpPr>
          <a:xfrm>
            <a:off x="344740" y="4282239"/>
            <a:ext cx="2363042" cy="837513"/>
            <a:chOff x="151558" y="4282239"/>
            <a:chExt cx="2363042" cy="83751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E83CF70-C3CB-5947-B3EB-0632EDC970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570" y="4282239"/>
              <a:ext cx="1994030" cy="8375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D43FEE-769A-CD49-9D51-785CB0891763}"/>
                </a:ext>
              </a:extLst>
            </p:cNvPr>
            <p:cNvSpPr txBox="1"/>
            <p:nvPr/>
          </p:nvSpPr>
          <p:spPr>
            <a:xfrm>
              <a:off x="151558" y="4493280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i="1" dirty="0"/>
                <a:t>d</a:t>
              </a:r>
              <a:endParaRPr lang="en-AU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10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0438-23C5-5B48-81F7-7D1B2C63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A tensor description of direct dipole-dipole coupling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443AA-52AC-5746-8C4B-7A4832E0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70" y="1577975"/>
            <a:ext cx="6083300" cy="491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E1EE4-9673-AA46-A3C0-DE87C6919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020" y="2249535"/>
            <a:ext cx="3497777" cy="1412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A4010C-96E7-584D-8BBE-28E023B1DDF6}"/>
              </a:ext>
            </a:extLst>
          </p:cNvPr>
          <p:cNvSpPr/>
          <p:nvPr/>
        </p:nvSpPr>
        <p:spPr>
          <a:xfrm>
            <a:off x="7241146" y="2099256"/>
            <a:ext cx="3886200" cy="172576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F570F-81E6-6C4F-AD63-90DF406AAD89}"/>
              </a:ext>
            </a:extLst>
          </p:cNvPr>
          <p:cNvSpPr txBox="1"/>
          <p:nvPr/>
        </p:nvSpPr>
        <p:spPr>
          <a:xfrm>
            <a:off x="7559899" y="4001294"/>
            <a:ext cx="336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Not observed in solution NMR!</a:t>
            </a:r>
          </a:p>
        </p:txBody>
      </p:sp>
    </p:spTree>
    <p:extLst>
      <p:ext uri="{BB962C8B-B14F-4D97-AF65-F5344CB8AC3E}">
        <p14:creationId xmlns:p14="http://schemas.microsoft.com/office/powerpoint/2010/main" val="2922429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A5A5-72B5-D244-B50D-BE921BA7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926F2-7D20-2E46-B871-6830B9810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 solution NMR we see isotropic interactions: chemical shift and j-coupling.</a:t>
            </a:r>
          </a:p>
          <a:p>
            <a:r>
              <a:rPr lang="en-AU" dirty="0"/>
              <a:t>Anisotropic interactions are observable in solid state NMR: Chemical shift anisotropy, direct DD coupling, quadrupole coupling.</a:t>
            </a:r>
          </a:p>
          <a:p>
            <a:r>
              <a:rPr lang="en-AU" dirty="0"/>
              <a:t>Anisotropic spin interactions can be described by spherical tensors.</a:t>
            </a:r>
          </a:p>
          <a:p>
            <a:r>
              <a:rPr lang="en-AU" dirty="0"/>
              <a:t>A tensor has a matrix representation with principle axes.</a:t>
            </a:r>
          </a:p>
        </p:txBody>
      </p:sp>
    </p:spTree>
    <p:extLst>
      <p:ext uri="{BB962C8B-B14F-4D97-AF65-F5344CB8AC3E}">
        <p14:creationId xmlns:p14="http://schemas.microsoft.com/office/powerpoint/2010/main" val="393296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6B22-E235-2A4A-8183-58CCA0FC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B5C3-2128-364A-B3FC-FB24B528D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Lecture 1: Anisotropic spin interactions</a:t>
            </a:r>
          </a:p>
          <a:p>
            <a:r>
              <a:rPr lang="en-AU" dirty="0"/>
              <a:t>Lecture 2: Solids spectra and magic angle spinning</a:t>
            </a:r>
          </a:p>
          <a:p>
            <a:r>
              <a:rPr lang="en-AU" dirty="0"/>
              <a:t>Lecture 3: NMR experiments for biosolids</a:t>
            </a:r>
          </a:p>
          <a:p>
            <a:r>
              <a:rPr lang="en-AU" dirty="0"/>
              <a:t>Practical:</a:t>
            </a:r>
          </a:p>
          <a:p>
            <a:pPr lvl="1"/>
            <a:r>
              <a:rPr lang="en-AU" dirty="0"/>
              <a:t>Tuning the magic angle with quadrupolar </a:t>
            </a:r>
            <a:r>
              <a:rPr lang="en-AU" baseline="30000" dirty="0"/>
              <a:t>79</a:t>
            </a:r>
            <a:r>
              <a:rPr lang="en-AU" dirty="0"/>
              <a:t>Br</a:t>
            </a:r>
          </a:p>
          <a:p>
            <a:pPr lvl="1"/>
            <a:r>
              <a:rPr lang="en-AU" dirty="0"/>
              <a:t>Shimming with silicone rubber</a:t>
            </a:r>
          </a:p>
          <a:p>
            <a:pPr lvl="1"/>
            <a:r>
              <a:rPr lang="en-AU" dirty="0"/>
              <a:t>Compensating frictional heating</a:t>
            </a:r>
          </a:p>
          <a:p>
            <a:pPr lvl="1"/>
            <a:r>
              <a:rPr lang="en-AU" dirty="0"/>
              <a:t>Cross-polarisation with a microcrystalline protein sample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920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8395-E800-6F4C-8479-8B05D9C0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Liquid vs. Solid state NMR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15C5B-78B3-4443-98C9-788933377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5053">
            <a:off x="7433280" y="2054881"/>
            <a:ext cx="4064000" cy="3898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93CE1-A09B-5D4D-B56A-D3933056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31" y="2813571"/>
            <a:ext cx="10033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CF563-C14D-764E-9815-DA5C8B50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42941">
            <a:off x="2892695" y="2753146"/>
            <a:ext cx="10033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420BF-B515-E94A-AEA2-E8FDB397F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52193" y="4585307"/>
            <a:ext cx="1003300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6FAFF-4BC9-9044-9DEE-D2554A54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87079">
            <a:off x="1819590" y="3756329"/>
            <a:ext cx="1003300" cy="9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50E7F7-5BB1-E244-9082-10ACC247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67894">
            <a:off x="2663237" y="5036158"/>
            <a:ext cx="10033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B084F-86B4-5846-A735-1AD993C8E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5386">
            <a:off x="3693198" y="4216491"/>
            <a:ext cx="1003300" cy="952500"/>
          </a:xfrm>
          <a:prstGeom prst="rect">
            <a:avLst/>
          </a:prstGeom>
        </p:spPr>
      </p:pic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D7A23829-AC7F-B24A-A316-BED82663672E}"/>
              </a:ext>
            </a:extLst>
          </p:cNvPr>
          <p:cNvSpPr/>
          <p:nvPr/>
        </p:nvSpPr>
        <p:spPr>
          <a:xfrm>
            <a:off x="2905141" y="2303756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F15E8E50-8BFB-7E47-8D61-2ADB299E3495}"/>
              </a:ext>
            </a:extLst>
          </p:cNvPr>
          <p:cNvSpPr/>
          <p:nvPr/>
        </p:nvSpPr>
        <p:spPr>
          <a:xfrm rot="6061370">
            <a:off x="4279360" y="4203536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AD105157-9A8B-FF4C-89F9-D870BE2E878B}"/>
              </a:ext>
            </a:extLst>
          </p:cNvPr>
          <p:cNvSpPr/>
          <p:nvPr/>
        </p:nvSpPr>
        <p:spPr>
          <a:xfrm rot="6061370" flipH="1">
            <a:off x="1796014" y="4851032"/>
            <a:ext cx="90262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Circular Arrow 16">
            <a:extLst>
              <a:ext uri="{FF2B5EF4-FFF2-40B4-BE49-F238E27FC236}">
                <a16:creationId xmlns:a16="http://schemas.microsoft.com/office/drawing/2014/main" id="{FC2721C1-8C93-DD47-BAF2-A476C6B3DA47}"/>
              </a:ext>
            </a:extLst>
          </p:cNvPr>
          <p:cNvSpPr/>
          <p:nvPr/>
        </p:nvSpPr>
        <p:spPr>
          <a:xfrm rot="956424" flipH="1">
            <a:off x="1298634" y="2442838"/>
            <a:ext cx="90262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3EF5FF77-E7D5-124B-9E8D-B36066C6423F}"/>
              </a:ext>
            </a:extLst>
          </p:cNvPr>
          <p:cNvSpPr/>
          <p:nvPr/>
        </p:nvSpPr>
        <p:spPr>
          <a:xfrm rot="2619161" flipH="1">
            <a:off x="2342533" y="3808330"/>
            <a:ext cx="90262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Circular Arrow 18">
            <a:extLst>
              <a:ext uri="{FF2B5EF4-FFF2-40B4-BE49-F238E27FC236}">
                <a16:creationId xmlns:a16="http://schemas.microsoft.com/office/drawing/2014/main" id="{ED92F08D-6EEA-2747-AE71-67E7670FB66B}"/>
              </a:ext>
            </a:extLst>
          </p:cNvPr>
          <p:cNvSpPr/>
          <p:nvPr/>
        </p:nvSpPr>
        <p:spPr>
          <a:xfrm rot="10277259" flipH="1">
            <a:off x="2928159" y="5512812"/>
            <a:ext cx="90262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3D90D7AA-924D-3E4D-A8EB-8E8A63DB27D9}"/>
              </a:ext>
            </a:extLst>
          </p:cNvPr>
          <p:cNvSpPr/>
          <p:nvPr/>
        </p:nvSpPr>
        <p:spPr>
          <a:xfrm flipV="1">
            <a:off x="5905313" y="2261419"/>
            <a:ext cx="500857" cy="40722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7B3EB-CFD6-A046-9B6F-17E92511F6E9}"/>
              </a:ext>
            </a:extLst>
          </p:cNvPr>
          <p:cNvSpPr txBox="1"/>
          <p:nvPr/>
        </p:nvSpPr>
        <p:spPr>
          <a:xfrm>
            <a:off x="5882268" y="1665510"/>
            <a:ext cx="546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B</a:t>
            </a:r>
            <a:r>
              <a:rPr lang="en-AU" sz="3200" baseline="-25000" dirty="0"/>
              <a:t>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FF661C-1712-AD4E-B9B6-AF8B548C2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7286">
            <a:off x="619977" y="5413250"/>
            <a:ext cx="1003300" cy="952500"/>
          </a:xfrm>
          <a:prstGeom prst="rect">
            <a:avLst/>
          </a:prstGeom>
        </p:spPr>
      </p:pic>
      <p:sp>
        <p:nvSpPr>
          <p:cNvPr id="23" name="Circular Arrow 22">
            <a:extLst>
              <a:ext uri="{FF2B5EF4-FFF2-40B4-BE49-F238E27FC236}">
                <a16:creationId xmlns:a16="http://schemas.microsoft.com/office/drawing/2014/main" id="{3993DF39-DB2A-C44F-9BAF-58A79C92685A}"/>
              </a:ext>
            </a:extLst>
          </p:cNvPr>
          <p:cNvSpPr/>
          <p:nvPr/>
        </p:nvSpPr>
        <p:spPr>
          <a:xfrm rot="19814345">
            <a:off x="379768" y="5032016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70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3B8A-8D0B-954D-A15D-028A7245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Liquid vs. Solid state NMR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41E3A-A572-3747-B058-EA9E14B010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09" y="2151529"/>
            <a:ext cx="6145860" cy="434134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2B2B549-5644-9E49-9E47-49C1CE982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129" y="2527521"/>
            <a:ext cx="5949319" cy="3589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DC86EF-BEDF-BC40-AE5B-36B0FD07B3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9933" y="668510"/>
            <a:ext cx="1849335" cy="10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FAC5C6-E68E-5044-B951-9804B917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00" y="267623"/>
            <a:ext cx="10467199" cy="632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6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75E7-3470-BC41-8D47-E6BFD59D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Chemical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A7519-BCF9-684D-858A-DAB6D562A1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191" y="204242"/>
            <a:ext cx="4432809" cy="2677656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76404F65-FB3F-C04A-B0D2-BC0EE43AA8AE}"/>
              </a:ext>
            </a:extLst>
          </p:cNvPr>
          <p:cNvSpPr/>
          <p:nvPr/>
        </p:nvSpPr>
        <p:spPr>
          <a:xfrm flipV="1">
            <a:off x="861245" y="3144167"/>
            <a:ext cx="500857" cy="22812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F4173-393F-544B-BD4A-72A85D0474CB}"/>
              </a:ext>
            </a:extLst>
          </p:cNvPr>
          <p:cNvSpPr txBox="1"/>
          <p:nvPr/>
        </p:nvSpPr>
        <p:spPr>
          <a:xfrm>
            <a:off x="838200" y="2548258"/>
            <a:ext cx="546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B</a:t>
            </a:r>
            <a:r>
              <a:rPr lang="en-AU" sz="3200" baseline="-25000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7488E9-F344-FF46-881D-5342EAE0AEEA}"/>
              </a:ext>
            </a:extLst>
          </p:cNvPr>
          <p:cNvSpPr/>
          <p:nvPr/>
        </p:nvSpPr>
        <p:spPr>
          <a:xfrm>
            <a:off x="1604565" y="2604951"/>
            <a:ext cx="6437461" cy="3643450"/>
          </a:xfrm>
          <a:prstGeom prst="ellipse">
            <a:avLst/>
          </a:prstGeom>
          <a:gradFill flip="none" rotWithShape="1">
            <a:gsLst>
              <a:gs pos="16000">
                <a:srgbClr val="00B0F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FB0EA4-D2F0-C246-94DB-9B28C60C7E28}"/>
              </a:ext>
            </a:extLst>
          </p:cNvPr>
          <p:cNvGrpSpPr/>
          <p:nvPr/>
        </p:nvGrpSpPr>
        <p:grpSpPr>
          <a:xfrm rot="2044716">
            <a:off x="4406506" y="3489676"/>
            <a:ext cx="833584" cy="1724880"/>
            <a:chOff x="3947759" y="4932855"/>
            <a:chExt cx="521932" cy="10800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20A42D-D7E5-C54E-ACD0-B7F7C3C9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A25A3E5-1710-4349-A037-0578BB8F84FE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3ED030-EF5C-294B-9243-BD2A3F2C1CA4}"/>
              </a:ext>
            </a:extLst>
          </p:cNvPr>
          <p:cNvSpPr txBox="1"/>
          <p:nvPr/>
        </p:nvSpPr>
        <p:spPr>
          <a:xfrm>
            <a:off x="2077547" y="3821365"/>
            <a:ext cx="1820582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F0"/>
                </a:solidFill>
              </a:rPr>
              <a:t>electrons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B52A4E1-F363-8D46-BDB1-D76E970CD1AF}"/>
              </a:ext>
            </a:extLst>
          </p:cNvPr>
          <p:cNvSpPr/>
          <p:nvPr/>
        </p:nvSpPr>
        <p:spPr>
          <a:xfrm>
            <a:off x="3009046" y="2965210"/>
            <a:ext cx="1583720" cy="1032047"/>
          </a:xfrm>
          <a:custGeom>
            <a:avLst/>
            <a:gdLst>
              <a:gd name="connsiteX0" fmla="*/ 488731 w 488731"/>
              <a:gd name="connsiteY0" fmla="*/ 567677 h 567677"/>
              <a:gd name="connsiteX1" fmla="*/ 275896 w 488731"/>
              <a:gd name="connsiteY1" fmla="*/ 118 h 567677"/>
              <a:gd name="connsiteX2" fmla="*/ 0 w 488731"/>
              <a:gd name="connsiteY2" fmla="*/ 528263 h 567677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23203 w 423203"/>
              <a:gd name="connsiteY0" fmla="*/ 567638 h 567638"/>
              <a:gd name="connsiteX1" fmla="*/ 210368 w 423203"/>
              <a:gd name="connsiteY1" fmla="*/ 79 h 567638"/>
              <a:gd name="connsiteX2" fmla="*/ 0 w 423203"/>
              <a:gd name="connsiteY2" fmla="*/ 535280 h 567638"/>
              <a:gd name="connsiteX0" fmla="*/ 423203 w 423203"/>
              <a:gd name="connsiteY0" fmla="*/ 511207 h 511207"/>
              <a:gd name="connsiteX1" fmla="*/ 229480 w 423203"/>
              <a:gd name="connsiteY1" fmla="*/ 99 h 511207"/>
              <a:gd name="connsiteX2" fmla="*/ 0 w 423203"/>
              <a:gd name="connsiteY2" fmla="*/ 478849 h 511207"/>
              <a:gd name="connsiteX0" fmla="*/ 423203 w 423203"/>
              <a:gd name="connsiteY0" fmla="*/ 513139 h 513139"/>
              <a:gd name="connsiteX1" fmla="*/ 229480 w 423203"/>
              <a:gd name="connsiteY1" fmla="*/ 2031 h 513139"/>
              <a:gd name="connsiteX2" fmla="*/ 0 w 423203"/>
              <a:gd name="connsiteY2" fmla="*/ 480781 h 513139"/>
              <a:gd name="connsiteX0" fmla="*/ 601062 w 601062"/>
              <a:gd name="connsiteY0" fmla="*/ 511207 h 511207"/>
              <a:gd name="connsiteX1" fmla="*/ 407339 w 601062"/>
              <a:gd name="connsiteY1" fmla="*/ 99 h 511207"/>
              <a:gd name="connsiteX2" fmla="*/ 0 w 601062"/>
              <a:gd name="connsiteY2" fmla="*/ 478849 h 511207"/>
              <a:gd name="connsiteX0" fmla="*/ 601062 w 601062"/>
              <a:gd name="connsiteY0" fmla="*/ 505864 h 505864"/>
              <a:gd name="connsiteX1" fmla="*/ 337022 w 601062"/>
              <a:gd name="connsiteY1" fmla="*/ 101 h 505864"/>
              <a:gd name="connsiteX2" fmla="*/ 0 w 601062"/>
              <a:gd name="connsiteY2" fmla="*/ 473506 h 505864"/>
              <a:gd name="connsiteX0" fmla="*/ 601062 w 601062"/>
              <a:gd name="connsiteY0" fmla="*/ 506145 h 506145"/>
              <a:gd name="connsiteX1" fmla="*/ 337022 w 601062"/>
              <a:gd name="connsiteY1" fmla="*/ 382 h 506145"/>
              <a:gd name="connsiteX2" fmla="*/ 0 w 601062"/>
              <a:gd name="connsiteY2" fmla="*/ 473787 h 50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062" h="506145">
                <a:moveTo>
                  <a:pt x="601062" y="506145"/>
                </a:moveTo>
                <a:cubicBezTo>
                  <a:pt x="535372" y="225650"/>
                  <a:pt x="478562" y="11120"/>
                  <a:pt x="337022" y="382"/>
                </a:cubicBezTo>
                <a:cubicBezTo>
                  <a:pt x="195482" y="-10356"/>
                  <a:pt x="4388" y="206430"/>
                  <a:pt x="0" y="473787"/>
                </a:cubicBezTo>
              </a:path>
            </a:pathLst>
          </a:custGeom>
          <a:noFill/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0899545-3AAC-5043-88BC-3EE8C836E8DE}"/>
              </a:ext>
            </a:extLst>
          </p:cNvPr>
          <p:cNvSpPr/>
          <p:nvPr/>
        </p:nvSpPr>
        <p:spPr>
          <a:xfrm flipV="1">
            <a:off x="1247908" y="4356048"/>
            <a:ext cx="1751058" cy="1063092"/>
          </a:xfrm>
          <a:custGeom>
            <a:avLst/>
            <a:gdLst>
              <a:gd name="connsiteX0" fmla="*/ 488731 w 488731"/>
              <a:gd name="connsiteY0" fmla="*/ 567677 h 567677"/>
              <a:gd name="connsiteX1" fmla="*/ 275896 w 488731"/>
              <a:gd name="connsiteY1" fmla="*/ 118 h 567677"/>
              <a:gd name="connsiteX2" fmla="*/ 0 w 488731"/>
              <a:gd name="connsiteY2" fmla="*/ 528263 h 567677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23203 w 423203"/>
              <a:gd name="connsiteY0" fmla="*/ 567638 h 567638"/>
              <a:gd name="connsiteX1" fmla="*/ 210368 w 423203"/>
              <a:gd name="connsiteY1" fmla="*/ 79 h 567638"/>
              <a:gd name="connsiteX2" fmla="*/ 0 w 423203"/>
              <a:gd name="connsiteY2" fmla="*/ 535280 h 567638"/>
              <a:gd name="connsiteX0" fmla="*/ 423203 w 423203"/>
              <a:gd name="connsiteY0" fmla="*/ 511207 h 511207"/>
              <a:gd name="connsiteX1" fmla="*/ 229480 w 423203"/>
              <a:gd name="connsiteY1" fmla="*/ 99 h 511207"/>
              <a:gd name="connsiteX2" fmla="*/ 0 w 423203"/>
              <a:gd name="connsiteY2" fmla="*/ 478849 h 511207"/>
              <a:gd name="connsiteX0" fmla="*/ 423203 w 423203"/>
              <a:gd name="connsiteY0" fmla="*/ 513139 h 513139"/>
              <a:gd name="connsiteX1" fmla="*/ 229480 w 423203"/>
              <a:gd name="connsiteY1" fmla="*/ 2031 h 513139"/>
              <a:gd name="connsiteX2" fmla="*/ 0 w 423203"/>
              <a:gd name="connsiteY2" fmla="*/ 480781 h 513139"/>
              <a:gd name="connsiteX0" fmla="*/ 810911 w 810911"/>
              <a:gd name="connsiteY0" fmla="*/ 525980 h 525980"/>
              <a:gd name="connsiteX1" fmla="*/ 617188 w 810911"/>
              <a:gd name="connsiteY1" fmla="*/ 14872 h 525980"/>
              <a:gd name="connsiteX2" fmla="*/ 0 w 810911"/>
              <a:gd name="connsiteY2" fmla="*/ 274875 h 525980"/>
              <a:gd name="connsiteX0" fmla="*/ 810911 w 810911"/>
              <a:gd name="connsiteY0" fmla="*/ 517312 h 517312"/>
              <a:gd name="connsiteX1" fmla="*/ 617188 w 810911"/>
              <a:gd name="connsiteY1" fmla="*/ 6204 h 517312"/>
              <a:gd name="connsiteX2" fmla="*/ 0 w 810911"/>
              <a:gd name="connsiteY2" fmla="*/ 266207 h 517312"/>
              <a:gd name="connsiteX0" fmla="*/ 810911 w 810911"/>
              <a:gd name="connsiteY0" fmla="*/ 533289 h 533289"/>
              <a:gd name="connsiteX1" fmla="*/ 617188 w 810911"/>
              <a:gd name="connsiteY1" fmla="*/ 22181 h 533289"/>
              <a:gd name="connsiteX2" fmla="*/ 0 w 810911"/>
              <a:gd name="connsiteY2" fmla="*/ 282184 h 533289"/>
              <a:gd name="connsiteX0" fmla="*/ 810911 w 810911"/>
              <a:gd name="connsiteY0" fmla="*/ 533289 h 533289"/>
              <a:gd name="connsiteX1" fmla="*/ 617188 w 810911"/>
              <a:gd name="connsiteY1" fmla="*/ 22181 h 533289"/>
              <a:gd name="connsiteX2" fmla="*/ 0 w 810911"/>
              <a:gd name="connsiteY2" fmla="*/ 282184 h 533289"/>
              <a:gd name="connsiteX0" fmla="*/ 832754 w 832754"/>
              <a:gd name="connsiteY0" fmla="*/ 528334 h 528334"/>
              <a:gd name="connsiteX1" fmla="*/ 617188 w 832754"/>
              <a:gd name="connsiteY1" fmla="*/ 6641 h 528334"/>
              <a:gd name="connsiteX2" fmla="*/ 0 w 832754"/>
              <a:gd name="connsiteY2" fmla="*/ 266644 h 528334"/>
              <a:gd name="connsiteX0" fmla="*/ 830023 w 830023"/>
              <a:gd name="connsiteY0" fmla="*/ 520985 h 520985"/>
              <a:gd name="connsiteX1" fmla="*/ 617188 w 830023"/>
              <a:gd name="connsiteY1" fmla="*/ 6348 h 520985"/>
              <a:gd name="connsiteX2" fmla="*/ 0 w 830023"/>
              <a:gd name="connsiteY2" fmla="*/ 266351 h 520985"/>
              <a:gd name="connsiteX0" fmla="*/ 664572 w 674617"/>
              <a:gd name="connsiteY0" fmla="*/ 526551 h 526551"/>
              <a:gd name="connsiteX1" fmla="*/ 617188 w 674617"/>
              <a:gd name="connsiteY1" fmla="*/ 6569 h 526551"/>
              <a:gd name="connsiteX2" fmla="*/ 0 w 674617"/>
              <a:gd name="connsiteY2" fmla="*/ 266572 h 526551"/>
              <a:gd name="connsiteX0" fmla="*/ 664572 w 664572"/>
              <a:gd name="connsiteY0" fmla="*/ 521370 h 521370"/>
              <a:gd name="connsiteX1" fmla="*/ 476555 w 664572"/>
              <a:gd name="connsiteY1" fmla="*/ 6733 h 521370"/>
              <a:gd name="connsiteX2" fmla="*/ 0 w 664572"/>
              <a:gd name="connsiteY2" fmla="*/ 261391 h 52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572" h="521370">
                <a:moveTo>
                  <a:pt x="664572" y="521370"/>
                </a:moveTo>
                <a:cubicBezTo>
                  <a:pt x="639838" y="237348"/>
                  <a:pt x="587317" y="50063"/>
                  <a:pt x="476555" y="6733"/>
                </a:cubicBezTo>
                <a:cubicBezTo>
                  <a:pt x="365793" y="-36597"/>
                  <a:pt x="192781" y="138689"/>
                  <a:pt x="0" y="261391"/>
                </a:cubicBezTo>
              </a:path>
            </a:pathLst>
          </a:custGeom>
          <a:noFill/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5EF126-A88D-D84C-AFC1-45F89706A59E}"/>
              </a:ext>
            </a:extLst>
          </p:cNvPr>
          <p:cNvSpPr txBox="1"/>
          <p:nvPr/>
        </p:nvSpPr>
        <p:spPr>
          <a:xfrm>
            <a:off x="7991229" y="3727620"/>
            <a:ext cx="36017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Chemical shift is an indirect magnetic interaction between </a:t>
            </a:r>
            <a:r>
              <a:rPr lang="en-AU" sz="2800" b="1" dirty="0">
                <a:solidFill>
                  <a:srgbClr val="00B050"/>
                </a:solidFill>
              </a:rPr>
              <a:t>nuclear spin</a:t>
            </a:r>
            <a:r>
              <a:rPr lang="en-AU" sz="2800" dirty="0"/>
              <a:t> and the </a:t>
            </a:r>
            <a:r>
              <a:rPr lang="en-AU" sz="2800" b="1" dirty="0"/>
              <a:t>external magnetic field</a:t>
            </a:r>
            <a:r>
              <a:rPr lang="en-AU" sz="2800" dirty="0"/>
              <a:t> via the </a:t>
            </a:r>
            <a:r>
              <a:rPr lang="en-AU" sz="2800" b="1" dirty="0">
                <a:solidFill>
                  <a:srgbClr val="00B0F0"/>
                </a:solidFill>
              </a:rPr>
              <a:t>electrons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F919C5-E165-D242-A3B8-57EF235E3CF3}"/>
              </a:ext>
            </a:extLst>
          </p:cNvPr>
          <p:cNvSpPr/>
          <p:nvPr/>
        </p:nvSpPr>
        <p:spPr>
          <a:xfrm>
            <a:off x="9975595" y="997258"/>
            <a:ext cx="2118434" cy="515164"/>
          </a:xfrm>
          <a:prstGeom prst="rect">
            <a:avLst/>
          </a:prstGeom>
          <a:solidFill>
            <a:srgbClr val="FFFF00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186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75E7-3470-BC41-8D47-E6BFD59D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 dipole-dipole coupling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A7519-BCF9-684D-858A-DAB6D562A1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191" y="204242"/>
            <a:ext cx="4432809" cy="267765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FB0EA4-D2F0-C246-94DB-9B28C60C7E28}"/>
              </a:ext>
            </a:extLst>
          </p:cNvPr>
          <p:cNvGrpSpPr/>
          <p:nvPr/>
        </p:nvGrpSpPr>
        <p:grpSpPr>
          <a:xfrm rot="2044716">
            <a:off x="4406506" y="3489676"/>
            <a:ext cx="833584" cy="1724880"/>
            <a:chOff x="3947759" y="4932855"/>
            <a:chExt cx="521932" cy="10800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20A42D-D7E5-C54E-ACD0-B7F7C3C9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A25A3E5-1710-4349-A037-0578BB8F84FE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7B52A4E1-F363-8D46-BDB1-D76E970CD1AF}"/>
              </a:ext>
            </a:extLst>
          </p:cNvPr>
          <p:cNvSpPr/>
          <p:nvPr/>
        </p:nvSpPr>
        <p:spPr>
          <a:xfrm>
            <a:off x="2492829" y="2965210"/>
            <a:ext cx="2099937" cy="1032047"/>
          </a:xfrm>
          <a:custGeom>
            <a:avLst/>
            <a:gdLst>
              <a:gd name="connsiteX0" fmla="*/ 488731 w 488731"/>
              <a:gd name="connsiteY0" fmla="*/ 567677 h 567677"/>
              <a:gd name="connsiteX1" fmla="*/ 275896 w 488731"/>
              <a:gd name="connsiteY1" fmla="*/ 118 h 567677"/>
              <a:gd name="connsiteX2" fmla="*/ 0 w 488731"/>
              <a:gd name="connsiteY2" fmla="*/ 528263 h 567677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23203 w 423203"/>
              <a:gd name="connsiteY0" fmla="*/ 567638 h 567638"/>
              <a:gd name="connsiteX1" fmla="*/ 210368 w 423203"/>
              <a:gd name="connsiteY1" fmla="*/ 79 h 567638"/>
              <a:gd name="connsiteX2" fmla="*/ 0 w 423203"/>
              <a:gd name="connsiteY2" fmla="*/ 535280 h 567638"/>
              <a:gd name="connsiteX0" fmla="*/ 423203 w 423203"/>
              <a:gd name="connsiteY0" fmla="*/ 511207 h 511207"/>
              <a:gd name="connsiteX1" fmla="*/ 229480 w 423203"/>
              <a:gd name="connsiteY1" fmla="*/ 99 h 511207"/>
              <a:gd name="connsiteX2" fmla="*/ 0 w 423203"/>
              <a:gd name="connsiteY2" fmla="*/ 478849 h 511207"/>
              <a:gd name="connsiteX0" fmla="*/ 423203 w 423203"/>
              <a:gd name="connsiteY0" fmla="*/ 513139 h 513139"/>
              <a:gd name="connsiteX1" fmla="*/ 229480 w 423203"/>
              <a:gd name="connsiteY1" fmla="*/ 2031 h 513139"/>
              <a:gd name="connsiteX2" fmla="*/ 0 w 423203"/>
              <a:gd name="connsiteY2" fmla="*/ 480781 h 513139"/>
              <a:gd name="connsiteX0" fmla="*/ 601062 w 601062"/>
              <a:gd name="connsiteY0" fmla="*/ 511207 h 511207"/>
              <a:gd name="connsiteX1" fmla="*/ 407339 w 601062"/>
              <a:gd name="connsiteY1" fmla="*/ 99 h 511207"/>
              <a:gd name="connsiteX2" fmla="*/ 0 w 601062"/>
              <a:gd name="connsiteY2" fmla="*/ 478849 h 511207"/>
              <a:gd name="connsiteX0" fmla="*/ 601062 w 601062"/>
              <a:gd name="connsiteY0" fmla="*/ 505864 h 505864"/>
              <a:gd name="connsiteX1" fmla="*/ 337022 w 601062"/>
              <a:gd name="connsiteY1" fmla="*/ 101 h 505864"/>
              <a:gd name="connsiteX2" fmla="*/ 0 w 601062"/>
              <a:gd name="connsiteY2" fmla="*/ 473506 h 505864"/>
              <a:gd name="connsiteX0" fmla="*/ 601062 w 601062"/>
              <a:gd name="connsiteY0" fmla="*/ 506145 h 506145"/>
              <a:gd name="connsiteX1" fmla="*/ 337022 w 601062"/>
              <a:gd name="connsiteY1" fmla="*/ 382 h 506145"/>
              <a:gd name="connsiteX2" fmla="*/ 0 w 601062"/>
              <a:gd name="connsiteY2" fmla="*/ 473787 h 50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062" h="506145">
                <a:moveTo>
                  <a:pt x="601062" y="506145"/>
                </a:moveTo>
                <a:cubicBezTo>
                  <a:pt x="535372" y="225650"/>
                  <a:pt x="478562" y="11120"/>
                  <a:pt x="337022" y="382"/>
                </a:cubicBezTo>
                <a:cubicBezTo>
                  <a:pt x="195482" y="-10356"/>
                  <a:pt x="4388" y="206430"/>
                  <a:pt x="0" y="473787"/>
                </a:cubicBezTo>
              </a:path>
            </a:pathLst>
          </a:custGeom>
          <a:noFill/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5EF126-A88D-D84C-AFC1-45F89706A59E}"/>
              </a:ext>
            </a:extLst>
          </p:cNvPr>
          <p:cNvSpPr txBox="1"/>
          <p:nvPr/>
        </p:nvSpPr>
        <p:spPr>
          <a:xfrm>
            <a:off x="7991229" y="3727620"/>
            <a:ext cx="36017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Two </a:t>
            </a:r>
            <a:r>
              <a:rPr lang="en-AU" sz="2800" dirty="0">
                <a:solidFill>
                  <a:srgbClr val="00B050"/>
                </a:solidFill>
              </a:rPr>
              <a:t>nuclear spins</a:t>
            </a:r>
            <a:r>
              <a:rPr lang="en-AU" sz="2800" dirty="0"/>
              <a:t> interact directly by their magnetic dipolar fields</a:t>
            </a:r>
            <a:endParaRPr lang="en-AU" sz="2800" b="1" dirty="0">
              <a:solidFill>
                <a:srgbClr val="00B0F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114408-6707-C04B-9D61-A601AFEEE08D}"/>
              </a:ext>
            </a:extLst>
          </p:cNvPr>
          <p:cNvGrpSpPr/>
          <p:nvPr/>
        </p:nvGrpSpPr>
        <p:grpSpPr>
          <a:xfrm rot="18698413">
            <a:off x="1878472" y="3451092"/>
            <a:ext cx="833584" cy="1724880"/>
            <a:chOff x="3947759" y="4932855"/>
            <a:chExt cx="521932" cy="10800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0A97021-90CF-A943-ABE6-84528EAAB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DADAF3-3FB1-5C41-A24E-B30817BBD673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80366-D520-3143-9A88-885943F400B7}"/>
              </a:ext>
            </a:extLst>
          </p:cNvPr>
          <p:cNvSpPr/>
          <p:nvPr/>
        </p:nvSpPr>
        <p:spPr>
          <a:xfrm>
            <a:off x="9855849" y="1987862"/>
            <a:ext cx="1900722" cy="298138"/>
          </a:xfrm>
          <a:prstGeom prst="rect">
            <a:avLst/>
          </a:prstGeom>
          <a:solidFill>
            <a:srgbClr val="FFFF00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85B08-0BA4-C94C-90B9-5B84AB599F16}"/>
              </a:ext>
            </a:extLst>
          </p:cNvPr>
          <p:cNvSpPr txBox="1"/>
          <p:nvPr/>
        </p:nvSpPr>
        <p:spPr>
          <a:xfrm>
            <a:off x="2719658" y="5969823"/>
            <a:ext cx="14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Up to 20 kHz!</a:t>
            </a:r>
          </a:p>
        </p:txBody>
      </p:sp>
    </p:spTree>
    <p:extLst>
      <p:ext uri="{BB962C8B-B14F-4D97-AF65-F5344CB8AC3E}">
        <p14:creationId xmlns:p14="http://schemas.microsoft.com/office/powerpoint/2010/main" val="273885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75E7-3470-BC41-8D47-E6BFD59D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J-coupling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A7519-BCF9-684D-858A-DAB6D562A1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191" y="204242"/>
            <a:ext cx="4432809" cy="267765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27488E9-F344-FF46-881D-5342EAE0AEEA}"/>
              </a:ext>
            </a:extLst>
          </p:cNvPr>
          <p:cNvSpPr/>
          <p:nvPr/>
        </p:nvSpPr>
        <p:spPr>
          <a:xfrm>
            <a:off x="-195943" y="2604951"/>
            <a:ext cx="7652657" cy="3643450"/>
          </a:xfrm>
          <a:prstGeom prst="ellipse">
            <a:avLst/>
          </a:prstGeom>
          <a:gradFill flip="none" rotWithShape="1">
            <a:gsLst>
              <a:gs pos="16000">
                <a:srgbClr val="00B0F0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FB0EA4-D2F0-C246-94DB-9B28C60C7E28}"/>
              </a:ext>
            </a:extLst>
          </p:cNvPr>
          <p:cNvGrpSpPr/>
          <p:nvPr/>
        </p:nvGrpSpPr>
        <p:grpSpPr>
          <a:xfrm rot="2044716">
            <a:off x="4406506" y="3489676"/>
            <a:ext cx="833584" cy="1724880"/>
            <a:chOff x="3947759" y="4932855"/>
            <a:chExt cx="521932" cy="10800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20A42D-D7E5-C54E-ACD0-B7F7C3C9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A25A3E5-1710-4349-A037-0578BB8F84FE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3ED030-EF5C-294B-9243-BD2A3F2C1CA4}"/>
              </a:ext>
            </a:extLst>
          </p:cNvPr>
          <p:cNvSpPr txBox="1"/>
          <p:nvPr/>
        </p:nvSpPr>
        <p:spPr>
          <a:xfrm>
            <a:off x="2366801" y="5021618"/>
            <a:ext cx="1820582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00B0F0"/>
                </a:solidFill>
              </a:rPr>
              <a:t>electrons</a:t>
            </a:r>
            <a:endParaRPr lang="en-AU" dirty="0">
              <a:solidFill>
                <a:srgbClr val="00B0F0"/>
              </a:solidFill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B52A4E1-F363-8D46-BDB1-D76E970CD1AF}"/>
              </a:ext>
            </a:extLst>
          </p:cNvPr>
          <p:cNvSpPr/>
          <p:nvPr/>
        </p:nvSpPr>
        <p:spPr>
          <a:xfrm>
            <a:off x="3232787" y="3217554"/>
            <a:ext cx="1518407" cy="944338"/>
          </a:xfrm>
          <a:custGeom>
            <a:avLst/>
            <a:gdLst>
              <a:gd name="connsiteX0" fmla="*/ 488731 w 488731"/>
              <a:gd name="connsiteY0" fmla="*/ 567677 h 567677"/>
              <a:gd name="connsiteX1" fmla="*/ 275896 w 488731"/>
              <a:gd name="connsiteY1" fmla="*/ 118 h 567677"/>
              <a:gd name="connsiteX2" fmla="*/ 0 w 488731"/>
              <a:gd name="connsiteY2" fmla="*/ 528263 h 567677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23203 w 423203"/>
              <a:gd name="connsiteY0" fmla="*/ 567638 h 567638"/>
              <a:gd name="connsiteX1" fmla="*/ 210368 w 423203"/>
              <a:gd name="connsiteY1" fmla="*/ 79 h 567638"/>
              <a:gd name="connsiteX2" fmla="*/ 0 w 423203"/>
              <a:gd name="connsiteY2" fmla="*/ 535280 h 567638"/>
              <a:gd name="connsiteX0" fmla="*/ 423203 w 423203"/>
              <a:gd name="connsiteY0" fmla="*/ 511207 h 511207"/>
              <a:gd name="connsiteX1" fmla="*/ 229480 w 423203"/>
              <a:gd name="connsiteY1" fmla="*/ 99 h 511207"/>
              <a:gd name="connsiteX2" fmla="*/ 0 w 423203"/>
              <a:gd name="connsiteY2" fmla="*/ 478849 h 511207"/>
              <a:gd name="connsiteX0" fmla="*/ 423203 w 423203"/>
              <a:gd name="connsiteY0" fmla="*/ 513139 h 513139"/>
              <a:gd name="connsiteX1" fmla="*/ 229480 w 423203"/>
              <a:gd name="connsiteY1" fmla="*/ 2031 h 513139"/>
              <a:gd name="connsiteX2" fmla="*/ 0 w 423203"/>
              <a:gd name="connsiteY2" fmla="*/ 480781 h 513139"/>
              <a:gd name="connsiteX0" fmla="*/ 601062 w 601062"/>
              <a:gd name="connsiteY0" fmla="*/ 511207 h 511207"/>
              <a:gd name="connsiteX1" fmla="*/ 407339 w 601062"/>
              <a:gd name="connsiteY1" fmla="*/ 99 h 511207"/>
              <a:gd name="connsiteX2" fmla="*/ 0 w 601062"/>
              <a:gd name="connsiteY2" fmla="*/ 478849 h 511207"/>
              <a:gd name="connsiteX0" fmla="*/ 601062 w 601062"/>
              <a:gd name="connsiteY0" fmla="*/ 505864 h 505864"/>
              <a:gd name="connsiteX1" fmla="*/ 337022 w 601062"/>
              <a:gd name="connsiteY1" fmla="*/ 101 h 505864"/>
              <a:gd name="connsiteX2" fmla="*/ 0 w 601062"/>
              <a:gd name="connsiteY2" fmla="*/ 473506 h 505864"/>
              <a:gd name="connsiteX0" fmla="*/ 601062 w 601062"/>
              <a:gd name="connsiteY0" fmla="*/ 506145 h 506145"/>
              <a:gd name="connsiteX1" fmla="*/ 337022 w 601062"/>
              <a:gd name="connsiteY1" fmla="*/ 382 h 506145"/>
              <a:gd name="connsiteX2" fmla="*/ 0 w 601062"/>
              <a:gd name="connsiteY2" fmla="*/ 473787 h 506145"/>
              <a:gd name="connsiteX0" fmla="*/ 576274 w 576274"/>
              <a:gd name="connsiteY0" fmla="*/ 506016 h 591109"/>
              <a:gd name="connsiteX1" fmla="*/ 312234 w 576274"/>
              <a:gd name="connsiteY1" fmla="*/ 253 h 591109"/>
              <a:gd name="connsiteX2" fmla="*/ 0 w 576274"/>
              <a:gd name="connsiteY2" fmla="*/ 591109 h 591109"/>
              <a:gd name="connsiteX0" fmla="*/ 576274 w 576274"/>
              <a:gd name="connsiteY0" fmla="*/ 378037 h 463130"/>
              <a:gd name="connsiteX1" fmla="*/ 291577 w 576274"/>
              <a:gd name="connsiteY1" fmla="*/ 402 h 463130"/>
              <a:gd name="connsiteX2" fmla="*/ 0 w 576274"/>
              <a:gd name="connsiteY2" fmla="*/ 463130 h 46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274" h="463130">
                <a:moveTo>
                  <a:pt x="576274" y="378037"/>
                </a:moveTo>
                <a:cubicBezTo>
                  <a:pt x="510584" y="97542"/>
                  <a:pt x="433117" y="11140"/>
                  <a:pt x="291577" y="402"/>
                </a:cubicBezTo>
                <a:cubicBezTo>
                  <a:pt x="150037" y="-10336"/>
                  <a:pt x="4388" y="195773"/>
                  <a:pt x="0" y="463130"/>
                </a:cubicBezTo>
              </a:path>
            </a:pathLst>
          </a:custGeom>
          <a:noFill/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0899545-3AAC-5043-88BC-3EE8C836E8DE}"/>
              </a:ext>
            </a:extLst>
          </p:cNvPr>
          <p:cNvSpPr/>
          <p:nvPr/>
        </p:nvSpPr>
        <p:spPr>
          <a:xfrm flipV="1">
            <a:off x="2069560" y="4389937"/>
            <a:ext cx="1184999" cy="709046"/>
          </a:xfrm>
          <a:custGeom>
            <a:avLst/>
            <a:gdLst>
              <a:gd name="connsiteX0" fmla="*/ 488731 w 488731"/>
              <a:gd name="connsiteY0" fmla="*/ 567677 h 567677"/>
              <a:gd name="connsiteX1" fmla="*/ 275896 w 488731"/>
              <a:gd name="connsiteY1" fmla="*/ 118 h 567677"/>
              <a:gd name="connsiteX2" fmla="*/ 0 w 488731"/>
              <a:gd name="connsiteY2" fmla="*/ 528263 h 567677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88731 w 488731"/>
              <a:gd name="connsiteY0" fmla="*/ 567832 h 567832"/>
              <a:gd name="connsiteX1" fmla="*/ 275896 w 488731"/>
              <a:gd name="connsiteY1" fmla="*/ 273 h 567832"/>
              <a:gd name="connsiteX2" fmla="*/ 0 w 488731"/>
              <a:gd name="connsiteY2" fmla="*/ 528418 h 567832"/>
              <a:gd name="connsiteX0" fmla="*/ 423203 w 423203"/>
              <a:gd name="connsiteY0" fmla="*/ 567638 h 567638"/>
              <a:gd name="connsiteX1" fmla="*/ 210368 w 423203"/>
              <a:gd name="connsiteY1" fmla="*/ 79 h 567638"/>
              <a:gd name="connsiteX2" fmla="*/ 0 w 423203"/>
              <a:gd name="connsiteY2" fmla="*/ 535280 h 567638"/>
              <a:gd name="connsiteX0" fmla="*/ 423203 w 423203"/>
              <a:gd name="connsiteY0" fmla="*/ 511207 h 511207"/>
              <a:gd name="connsiteX1" fmla="*/ 229480 w 423203"/>
              <a:gd name="connsiteY1" fmla="*/ 99 h 511207"/>
              <a:gd name="connsiteX2" fmla="*/ 0 w 423203"/>
              <a:gd name="connsiteY2" fmla="*/ 478849 h 511207"/>
              <a:gd name="connsiteX0" fmla="*/ 423203 w 423203"/>
              <a:gd name="connsiteY0" fmla="*/ 513139 h 513139"/>
              <a:gd name="connsiteX1" fmla="*/ 229480 w 423203"/>
              <a:gd name="connsiteY1" fmla="*/ 2031 h 513139"/>
              <a:gd name="connsiteX2" fmla="*/ 0 w 423203"/>
              <a:gd name="connsiteY2" fmla="*/ 480781 h 513139"/>
              <a:gd name="connsiteX0" fmla="*/ 810911 w 810911"/>
              <a:gd name="connsiteY0" fmla="*/ 525980 h 525980"/>
              <a:gd name="connsiteX1" fmla="*/ 617188 w 810911"/>
              <a:gd name="connsiteY1" fmla="*/ 14872 h 525980"/>
              <a:gd name="connsiteX2" fmla="*/ 0 w 810911"/>
              <a:gd name="connsiteY2" fmla="*/ 274875 h 525980"/>
              <a:gd name="connsiteX0" fmla="*/ 810911 w 810911"/>
              <a:gd name="connsiteY0" fmla="*/ 517312 h 517312"/>
              <a:gd name="connsiteX1" fmla="*/ 617188 w 810911"/>
              <a:gd name="connsiteY1" fmla="*/ 6204 h 517312"/>
              <a:gd name="connsiteX2" fmla="*/ 0 w 810911"/>
              <a:gd name="connsiteY2" fmla="*/ 266207 h 517312"/>
              <a:gd name="connsiteX0" fmla="*/ 810911 w 810911"/>
              <a:gd name="connsiteY0" fmla="*/ 533289 h 533289"/>
              <a:gd name="connsiteX1" fmla="*/ 617188 w 810911"/>
              <a:gd name="connsiteY1" fmla="*/ 22181 h 533289"/>
              <a:gd name="connsiteX2" fmla="*/ 0 w 810911"/>
              <a:gd name="connsiteY2" fmla="*/ 282184 h 533289"/>
              <a:gd name="connsiteX0" fmla="*/ 810911 w 810911"/>
              <a:gd name="connsiteY0" fmla="*/ 533289 h 533289"/>
              <a:gd name="connsiteX1" fmla="*/ 617188 w 810911"/>
              <a:gd name="connsiteY1" fmla="*/ 22181 h 533289"/>
              <a:gd name="connsiteX2" fmla="*/ 0 w 810911"/>
              <a:gd name="connsiteY2" fmla="*/ 282184 h 533289"/>
              <a:gd name="connsiteX0" fmla="*/ 832754 w 832754"/>
              <a:gd name="connsiteY0" fmla="*/ 528334 h 528334"/>
              <a:gd name="connsiteX1" fmla="*/ 617188 w 832754"/>
              <a:gd name="connsiteY1" fmla="*/ 6641 h 528334"/>
              <a:gd name="connsiteX2" fmla="*/ 0 w 832754"/>
              <a:gd name="connsiteY2" fmla="*/ 266644 h 528334"/>
              <a:gd name="connsiteX0" fmla="*/ 830023 w 830023"/>
              <a:gd name="connsiteY0" fmla="*/ 520985 h 520985"/>
              <a:gd name="connsiteX1" fmla="*/ 617188 w 830023"/>
              <a:gd name="connsiteY1" fmla="*/ 6348 h 520985"/>
              <a:gd name="connsiteX2" fmla="*/ 0 w 830023"/>
              <a:gd name="connsiteY2" fmla="*/ 266351 h 520985"/>
              <a:gd name="connsiteX0" fmla="*/ 664572 w 674617"/>
              <a:gd name="connsiteY0" fmla="*/ 526551 h 526551"/>
              <a:gd name="connsiteX1" fmla="*/ 617188 w 674617"/>
              <a:gd name="connsiteY1" fmla="*/ 6569 h 526551"/>
              <a:gd name="connsiteX2" fmla="*/ 0 w 674617"/>
              <a:gd name="connsiteY2" fmla="*/ 266572 h 526551"/>
              <a:gd name="connsiteX0" fmla="*/ 664572 w 664572"/>
              <a:gd name="connsiteY0" fmla="*/ 521370 h 521370"/>
              <a:gd name="connsiteX1" fmla="*/ 476555 w 664572"/>
              <a:gd name="connsiteY1" fmla="*/ 6733 h 521370"/>
              <a:gd name="connsiteX2" fmla="*/ 0 w 664572"/>
              <a:gd name="connsiteY2" fmla="*/ 261391 h 521370"/>
              <a:gd name="connsiteX0" fmla="*/ 416687 w 416687"/>
              <a:gd name="connsiteY0" fmla="*/ 520249 h 520249"/>
              <a:gd name="connsiteX1" fmla="*/ 228670 w 416687"/>
              <a:gd name="connsiteY1" fmla="*/ 5612 h 520249"/>
              <a:gd name="connsiteX2" fmla="*/ 0 w 416687"/>
              <a:gd name="connsiteY2" fmla="*/ 302980 h 520249"/>
              <a:gd name="connsiteX0" fmla="*/ 416687 w 416687"/>
              <a:gd name="connsiteY0" fmla="*/ 473494 h 473494"/>
              <a:gd name="connsiteX1" fmla="*/ 340219 w 416687"/>
              <a:gd name="connsiteY1" fmla="*/ 6905 h 473494"/>
              <a:gd name="connsiteX2" fmla="*/ 0 w 416687"/>
              <a:gd name="connsiteY2" fmla="*/ 256225 h 473494"/>
              <a:gd name="connsiteX0" fmla="*/ 416687 w 416687"/>
              <a:gd name="connsiteY0" fmla="*/ 476896 h 476896"/>
              <a:gd name="connsiteX1" fmla="*/ 340219 w 416687"/>
              <a:gd name="connsiteY1" fmla="*/ 10307 h 476896"/>
              <a:gd name="connsiteX2" fmla="*/ 0 w 416687"/>
              <a:gd name="connsiteY2" fmla="*/ 259627 h 476896"/>
              <a:gd name="connsiteX0" fmla="*/ 416687 w 419921"/>
              <a:gd name="connsiteY0" fmla="*/ 476896 h 476896"/>
              <a:gd name="connsiteX1" fmla="*/ 340219 w 419921"/>
              <a:gd name="connsiteY1" fmla="*/ 10307 h 476896"/>
              <a:gd name="connsiteX2" fmla="*/ 0 w 419921"/>
              <a:gd name="connsiteY2" fmla="*/ 259627 h 476896"/>
              <a:gd name="connsiteX0" fmla="*/ 449738 w 449738"/>
              <a:gd name="connsiteY0" fmla="*/ 359445 h 359445"/>
              <a:gd name="connsiteX1" fmla="*/ 340219 w 449738"/>
              <a:gd name="connsiteY1" fmla="*/ 10307 h 359445"/>
              <a:gd name="connsiteX2" fmla="*/ 0 w 449738"/>
              <a:gd name="connsiteY2" fmla="*/ 259627 h 359445"/>
              <a:gd name="connsiteX0" fmla="*/ 449738 w 449738"/>
              <a:gd name="connsiteY0" fmla="*/ 354484 h 354484"/>
              <a:gd name="connsiteX1" fmla="*/ 290642 w 449738"/>
              <a:gd name="connsiteY1" fmla="*/ 10685 h 354484"/>
              <a:gd name="connsiteX2" fmla="*/ 0 w 449738"/>
              <a:gd name="connsiteY2" fmla="*/ 254666 h 354484"/>
              <a:gd name="connsiteX0" fmla="*/ 449738 w 449738"/>
              <a:gd name="connsiteY0" fmla="*/ 354484 h 354484"/>
              <a:gd name="connsiteX1" fmla="*/ 290642 w 449738"/>
              <a:gd name="connsiteY1" fmla="*/ 10685 h 354484"/>
              <a:gd name="connsiteX2" fmla="*/ 0 w 449738"/>
              <a:gd name="connsiteY2" fmla="*/ 254666 h 354484"/>
              <a:gd name="connsiteX0" fmla="*/ 449738 w 449738"/>
              <a:gd name="connsiteY0" fmla="*/ 347736 h 347736"/>
              <a:gd name="connsiteX1" fmla="*/ 290642 w 449738"/>
              <a:gd name="connsiteY1" fmla="*/ 3937 h 347736"/>
              <a:gd name="connsiteX2" fmla="*/ 0 w 449738"/>
              <a:gd name="connsiteY2" fmla="*/ 247918 h 34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738" h="347736">
                <a:moveTo>
                  <a:pt x="449738" y="347736"/>
                </a:moveTo>
                <a:cubicBezTo>
                  <a:pt x="445661" y="53036"/>
                  <a:pt x="389010" y="47267"/>
                  <a:pt x="290642" y="3937"/>
                </a:cubicBezTo>
                <a:cubicBezTo>
                  <a:pt x="196406" y="-18038"/>
                  <a:pt x="155598" y="50475"/>
                  <a:pt x="0" y="247918"/>
                </a:cubicBezTo>
              </a:path>
            </a:pathLst>
          </a:custGeom>
          <a:noFill/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5EF126-A88D-D84C-AFC1-45F89706A59E}"/>
              </a:ext>
            </a:extLst>
          </p:cNvPr>
          <p:cNvSpPr txBox="1"/>
          <p:nvPr/>
        </p:nvSpPr>
        <p:spPr>
          <a:xfrm>
            <a:off x="7991229" y="3727620"/>
            <a:ext cx="3863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Also called indirect dipole-dipole coupling, </a:t>
            </a:r>
          </a:p>
          <a:p>
            <a:r>
              <a:rPr lang="en-AU" sz="2800" dirty="0"/>
              <a:t>J-coupling is an indirect magnetic interaction between </a:t>
            </a:r>
            <a:r>
              <a:rPr lang="en-AU" sz="2800" dirty="0">
                <a:solidFill>
                  <a:srgbClr val="00B050"/>
                </a:solidFill>
              </a:rPr>
              <a:t>nuclear spins</a:t>
            </a:r>
            <a:r>
              <a:rPr lang="en-AU" sz="2800" dirty="0"/>
              <a:t> via the </a:t>
            </a:r>
            <a:r>
              <a:rPr lang="en-AU" sz="2800" dirty="0">
                <a:solidFill>
                  <a:srgbClr val="00B0F0"/>
                </a:solidFill>
              </a:rPr>
              <a:t>electrons</a:t>
            </a:r>
            <a:endParaRPr lang="en-AU" sz="2800" b="1" dirty="0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F919C5-E165-D242-A3B8-57EF235E3CF3}"/>
              </a:ext>
            </a:extLst>
          </p:cNvPr>
          <p:cNvSpPr/>
          <p:nvPr/>
        </p:nvSpPr>
        <p:spPr>
          <a:xfrm>
            <a:off x="9839131" y="1744824"/>
            <a:ext cx="785326" cy="258147"/>
          </a:xfrm>
          <a:prstGeom prst="rect">
            <a:avLst/>
          </a:prstGeom>
          <a:solidFill>
            <a:srgbClr val="FFFF00">
              <a:alpha val="2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29425A-2EE0-B248-B004-21BF5623A018}"/>
              </a:ext>
            </a:extLst>
          </p:cNvPr>
          <p:cNvGrpSpPr/>
          <p:nvPr/>
        </p:nvGrpSpPr>
        <p:grpSpPr>
          <a:xfrm rot="20598312">
            <a:off x="1228173" y="3367320"/>
            <a:ext cx="833584" cy="1724880"/>
            <a:chOff x="3947759" y="4932855"/>
            <a:chExt cx="521932" cy="108000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35729E-E36E-8448-8050-7E912A917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724" y="4932855"/>
              <a:ext cx="0" cy="108000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5576BCF-4365-8640-9382-35B6A8B3F2D4}"/>
                </a:ext>
              </a:extLst>
            </p:cNvPr>
            <p:cNvSpPr/>
            <p:nvPr/>
          </p:nvSpPr>
          <p:spPr>
            <a:xfrm>
              <a:off x="3947759" y="5268254"/>
              <a:ext cx="521932" cy="52193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185551B-FA9F-554A-BBD8-84638BE076C7}"/>
              </a:ext>
            </a:extLst>
          </p:cNvPr>
          <p:cNvSpPr txBox="1"/>
          <p:nvPr/>
        </p:nvSpPr>
        <p:spPr>
          <a:xfrm>
            <a:off x="2662059" y="622061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~ 50 Hz</a:t>
            </a:r>
          </a:p>
        </p:txBody>
      </p:sp>
    </p:spTree>
    <p:extLst>
      <p:ext uri="{BB962C8B-B14F-4D97-AF65-F5344CB8AC3E}">
        <p14:creationId xmlns:p14="http://schemas.microsoft.com/office/powerpoint/2010/main" val="46559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467</Words>
  <Application>Microsoft Macintosh PowerPoint</Application>
  <PresentationFormat>Widescreen</PresentationFormat>
  <Paragraphs>85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Solid state NMR</vt:lpstr>
      <vt:lpstr>An exciting time to study NMR</vt:lpstr>
      <vt:lpstr>Overview</vt:lpstr>
      <vt:lpstr>Liquid vs. Solid state NMR</vt:lpstr>
      <vt:lpstr>Liquid vs. Solid state NMR</vt:lpstr>
      <vt:lpstr>PowerPoint Presentation</vt:lpstr>
      <vt:lpstr>Chemical shift</vt:lpstr>
      <vt:lpstr>Direct dipole-dipole coupling</vt:lpstr>
      <vt:lpstr>J-coupling</vt:lpstr>
      <vt:lpstr>Quadrupole coupling</vt:lpstr>
      <vt:lpstr>Anisotropic interactions</vt:lpstr>
      <vt:lpstr>A tensor basis for spatial functions</vt:lpstr>
      <vt:lpstr>Chemical shift anisotropy (CSA)</vt:lpstr>
      <vt:lpstr>Chemical shift in an unordered ensemble</vt:lpstr>
      <vt:lpstr>CSA not visible in solution NMR</vt:lpstr>
      <vt:lpstr>A tensor description of CSA</vt:lpstr>
      <vt:lpstr>A tensor description of CSA</vt:lpstr>
      <vt:lpstr>A tensor description of CSA</vt:lpstr>
      <vt:lpstr>Isotropy and anisotropy</vt:lpstr>
      <vt:lpstr>Direct dipole-dipole coupling</vt:lpstr>
      <vt:lpstr>Direct dipole-dipole coupling anisotropy</vt:lpstr>
      <vt:lpstr>A tensor description of direct dipole-dipole coupling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Orton</dc:creator>
  <cp:lastModifiedBy>Henry Orton</cp:lastModifiedBy>
  <cp:revision>43</cp:revision>
  <cp:lastPrinted>2019-05-10T01:34:15Z</cp:lastPrinted>
  <dcterms:created xsi:type="dcterms:W3CDTF">2019-04-07T02:36:30Z</dcterms:created>
  <dcterms:modified xsi:type="dcterms:W3CDTF">2019-05-10T01:34:57Z</dcterms:modified>
</cp:coreProperties>
</file>